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5E6766-94D2-4212-BA4F-2E9B4F659433}">
  <a:tblStyle styleId="{325E6766-94D2-4212-BA4F-2E9B4F6594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748d3b86d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5748d3b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748d3b86d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5748d3b86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748d3b86d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5748d3b86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5748d3b86d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5748d3b86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748d3b86d_0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748d3b86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748d3b86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5748d3b86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748d3b86d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748d3b86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748d3b86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748d3b86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748d3b86d_0_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748d3b86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748d3b86d_0_1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748d3b86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748d3b86d_0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5748d3b86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748d3b86d_0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5748d3b86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748d3b86d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748d3b86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5748d3b86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5748d3b86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748d3b86d_0_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5748d3b86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748d3b86d_0_1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748d3b86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5748d3b86d_0_1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5748d3b86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5748d3b86d_0_1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5748d3b86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748d3b86d_0_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5748d3b86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748d3b86d_0_2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748d3b86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748d3b86d_0_2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5748d3b86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5748d3b86d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5748d3b86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5748d3b86d_0_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5748d3b86d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748d3b86d_0_2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5748d3b86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5748d3b86d_0_2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5748d3b86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5748d3b86d_0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5748d3b86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748d3b86d_0_2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5748d3b86d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5748d3b86d_0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5748d3b86d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748d3b86d_0_2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5748d3b86d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5748d3b86d_0_2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5748d3b86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5748d3b86d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5748d3b86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5748d3b86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5748d3b86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5748d3b86d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5748d3b86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748d3b86d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748d3b86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748d3b86d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5748d3b8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5748d3b86d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5748d3b86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5748d3b86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5748d3b86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www.manektech.com/blog/social-media-app-ideas" TargetMode="External"/><Relationship Id="rId4" Type="http://schemas.openxmlformats.org/officeDocument/2006/relationships/hyperlink" Target="https://codevian.com/blog/social-media-app-ideas-for-startups/" TargetMode="External"/><Relationship Id="rId10" Type="http://schemas.openxmlformats.org/officeDocument/2006/relationships/hyperlink" Target="https://staffbase.com/blog/28-employee-newsletter-content-ideas/" TargetMode="External"/><Relationship Id="rId9" Type="http://schemas.openxmlformats.org/officeDocument/2006/relationships/hyperlink" Target="https://www.jasper.ai/blog/newsletter-content-ideas" TargetMode="External"/><Relationship Id="rId5" Type="http://schemas.openxmlformats.org/officeDocument/2006/relationships/hyperlink" Target="https://buffer.com/resources/discover-content-ideas/" TargetMode="External"/><Relationship Id="rId6" Type="http://schemas.openxmlformats.org/officeDocument/2006/relationships/hyperlink" Target="https://linkitsoft.com/social-media-app-ideas/" TargetMode="External"/><Relationship Id="rId7" Type="http://schemas.openxmlformats.org/officeDocument/2006/relationships/hyperlink" Target="https://www.wordstream.com/blog/ws/2021/02/25/email-newsletter-ideas" TargetMode="External"/><Relationship Id="rId8" Type="http://schemas.openxmlformats.org/officeDocument/2006/relationships/hyperlink" Target="https://www.campaignmonitor.com/blog/email-marketing/must-have-newsletter-idea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www.wordstream.com/blog/ws/2016/05/23/facebook-ad-examples" TargetMode="External"/><Relationship Id="rId4" Type="http://schemas.openxmlformats.org/officeDocument/2006/relationships/hyperlink" Target="https://klientboost.com/facebook/facebook-ad-examples/" TargetMode="External"/><Relationship Id="rId5" Type="http://schemas.openxmlformats.org/officeDocument/2006/relationships/hyperlink" Target="https://zapier.com/blog/google-ad-examples/" TargetMode="External"/><Relationship Id="rId6" Type="http://schemas.openxmlformats.org/officeDocument/2006/relationships/hyperlink" Target="https://www.engagebay.com/blog/google-ad-examples/" TargetMode="External"/><Relationship Id="rId7" Type="http://schemas.openxmlformats.org/officeDocument/2006/relationships/hyperlink" Target="https://megadigital.ai/en/blog/mobile-ad-exampl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hyperlink" Target="https://github.com/asimansari2050/Muhammad-Asim---DHC-341---Week-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statista.com/topics/1164/social-networks/" TargetMode="External"/><Relationship Id="rId4" Type="http://schemas.openxmlformats.org/officeDocument/2006/relationships/hyperlink" Target="https://blog.hootsuite.com/social-media-target-audience/" TargetMode="External"/><Relationship Id="rId5" Type="http://schemas.openxmlformats.org/officeDocument/2006/relationships/hyperlink" Target="https://www.similarweb.com/top-websites/computers-electronics-and-technology/social-networks-and-online-communities/" TargetMode="External"/><Relationship Id="rId6" Type="http://schemas.openxmlformats.org/officeDocument/2006/relationships/hyperlink" Target="https://blog.hubspot.com/blog/tabid/6307/bid/5326/learning-from-leaders-the-inc-500-and-social-media-usage.asp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1531375" y="4055800"/>
            <a:ext cx="6878100" cy="962700"/>
          </a:xfrm>
          <a:prstGeom prst="rect">
            <a:avLst/>
          </a:prstGeom>
        </p:spPr>
        <p:txBody>
          <a:bodyPr anchorCtr="0" anchor="b" bIns="91425" lIns="91425" spcFirstLastPara="1" rIns="91425" wrap="square" tIns="91425">
            <a:normAutofit fontScale="90000"/>
          </a:bodyPr>
          <a:lstStyle/>
          <a:p>
            <a:pPr indent="-8255" lvl="0" marL="11722" marR="710839" rtl="0" algn="ctr">
              <a:lnSpc>
                <a:spcPct val="200000"/>
              </a:lnSpc>
              <a:spcBef>
                <a:spcPts val="0"/>
              </a:spcBef>
              <a:spcAft>
                <a:spcPts val="0"/>
              </a:spcAft>
              <a:buNone/>
            </a:pPr>
            <a:r>
              <a:rPr b="1" lang="en" sz="3000">
                <a:solidFill>
                  <a:srgbClr val="000000"/>
                </a:solidFill>
                <a:latin typeface="Arial"/>
                <a:ea typeface="Arial"/>
                <a:cs typeface="Arial"/>
                <a:sym typeface="Arial"/>
              </a:rPr>
              <a:t>Task for Digital Marketing Interns: Creating and Managing a Digital Marketing Campaign</a:t>
            </a:r>
            <a:endParaRPr sz="4500">
              <a:solidFill>
                <a:srgbClr val="595959"/>
              </a:solidFill>
              <a:latin typeface="Arial"/>
              <a:ea typeface="Arial"/>
              <a:cs typeface="Arial"/>
              <a:sym typeface="Aria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68" name="Google Shape;68;p13"/>
          <p:cNvSpPr txBox="1"/>
          <p:nvPr>
            <p:ph idx="1" type="subTitle"/>
          </p:nvPr>
        </p:nvSpPr>
        <p:spPr>
          <a:xfrm>
            <a:off x="187375" y="3676655"/>
            <a:ext cx="8222100" cy="432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Prepared by: Muhammad Asim</a:t>
            </a:r>
            <a:endParaRPr/>
          </a:p>
          <a:p>
            <a:pPr indent="0" lvl="0" marL="0" rtl="0" algn="l">
              <a:lnSpc>
                <a:spcPct val="150000"/>
              </a:lnSpc>
              <a:spcBef>
                <a:spcPts val="0"/>
              </a:spcBef>
              <a:spcAft>
                <a:spcPts val="0"/>
              </a:spcAft>
              <a:buNone/>
            </a:pPr>
            <a:r>
              <a:rPr lang="en"/>
              <a:t>Field: Digital Marketing</a:t>
            </a:r>
            <a:endParaRPr/>
          </a:p>
          <a:p>
            <a:pPr indent="0" lvl="0" marL="0" rtl="0" algn="l">
              <a:lnSpc>
                <a:spcPct val="150000"/>
              </a:lnSpc>
              <a:spcBef>
                <a:spcPts val="0"/>
              </a:spcBef>
              <a:spcAft>
                <a:spcPts val="0"/>
              </a:spcAft>
              <a:buNone/>
            </a:pPr>
            <a:r>
              <a:rPr lang="en"/>
              <a:t>ID: DHC-341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64950" y="0"/>
            <a:ext cx="88227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Research Competitors and Their Digital Marketing Strategies</a:t>
            </a:r>
            <a:endParaRPr sz="2400"/>
          </a:p>
        </p:txBody>
      </p:sp>
      <p:pic>
        <p:nvPicPr>
          <p:cNvPr id="123" name="Google Shape;123;p22"/>
          <p:cNvPicPr preferRelativeResize="0"/>
          <p:nvPr/>
        </p:nvPicPr>
        <p:blipFill>
          <a:blip r:embed="rId3">
            <a:alphaModFix/>
          </a:blip>
          <a:stretch>
            <a:fillRect/>
          </a:stretch>
        </p:blipFill>
        <p:spPr>
          <a:xfrm>
            <a:off x="0" y="855400"/>
            <a:ext cx="9187652" cy="4288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64950" y="0"/>
            <a:ext cx="88227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Research Competitors and Their Digital Marketing Strategies</a:t>
            </a:r>
            <a:endParaRPr sz="2400"/>
          </a:p>
        </p:txBody>
      </p:sp>
      <p:pic>
        <p:nvPicPr>
          <p:cNvPr id="129" name="Google Shape;129;p23"/>
          <p:cNvPicPr preferRelativeResize="0"/>
          <p:nvPr/>
        </p:nvPicPr>
        <p:blipFill>
          <a:blip r:embed="rId3">
            <a:alphaModFix/>
          </a:blip>
          <a:stretch>
            <a:fillRect/>
          </a:stretch>
        </p:blipFill>
        <p:spPr>
          <a:xfrm>
            <a:off x="0" y="856001"/>
            <a:ext cx="9144002" cy="4287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64950" y="0"/>
            <a:ext cx="88227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Research Competitors and Their Digital Marketing Strategies</a:t>
            </a:r>
            <a:endParaRPr sz="2400"/>
          </a:p>
        </p:txBody>
      </p:sp>
      <p:graphicFrame>
        <p:nvGraphicFramePr>
          <p:cNvPr id="135" name="Google Shape;135;p24"/>
          <p:cNvGraphicFramePr/>
          <p:nvPr/>
        </p:nvGraphicFramePr>
        <p:xfrm>
          <a:off x="1091500" y="1858000"/>
          <a:ext cx="3000000" cy="3000000"/>
        </p:xfrm>
        <a:graphic>
          <a:graphicData uri="http://schemas.openxmlformats.org/drawingml/2006/table">
            <a:tbl>
              <a:tblPr>
                <a:noFill/>
                <a:tableStyleId>{325E6766-94D2-4212-BA4F-2E9B4F659433}</a:tableStyleId>
              </a:tblPr>
              <a:tblGrid>
                <a:gridCol w="2413000"/>
                <a:gridCol w="2413000"/>
                <a:gridCol w="2413000"/>
              </a:tblGrid>
              <a:tr h="381000">
                <a:tc>
                  <a:txBody>
                    <a:bodyPr/>
                    <a:lstStyle/>
                    <a:p>
                      <a:pPr indent="0" lvl="0" marL="0" rtl="0" algn="ctr">
                        <a:spcBef>
                          <a:spcPts val="0"/>
                        </a:spcBef>
                        <a:spcAft>
                          <a:spcPts val="0"/>
                        </a:spcAft>
                        <a:buNone/>
                      </a:pPr>
                      <a:r>
                        <a:rPr b="1" lang="en" sz="1500" u="sng"/>
                        <a:t>App</a:t>
                      </a:r>
                      <a:endParaRPr b="1" sz="1500" u="sng"/>
                    </a:p>
                  </a:txBody>
                  <a:tcPr marT="91425" marB="91425" marR="91425" marL="91425"/>
                </a:tc>
                <a:tc>
                  <a:txBody>
                    <a:bodyPr/>
                    <a:lstStyle/>
                    <a:p>
                      <a:pPr indent="0" lvl="0" marL="0" rtl="0" algn="ctr">
                        <a:spcBef>
                          <a:spcPts val="0"/>
                        </a:spcBef>
                        <a:spcAft>
                          <a:spcPts val="0"/>
                        </a:spcAft>
                        <a:buNone/>
                      </a:pPr>
                      <a:r>
                        <a:rPr b="1" lang="en" sz="1500" u="sng"/>
                        <a:t>Channels Used</a:t>
                      </a:r>
                      <a:endParaRPr b="1" sz="1500" u="sng"/>
                    </a:p>
                  </a:txBody>
                  <a:tcPr marT="91425" marB="91425" marR="91425" marL="91425"/>
                </a:tc>
                <a:tc>
                  <a:txBody>
                    <a:bodyPr/>
                    <a:lstStyle/>
                    <a:p>
                      <a:pPr indent="0" lvl="0" marL="0" rtl="0" algn="ctr">
                        <a:spcBef>
                          <a:spcPts val="0"/>
                        </a:spcBef>
                        <a:spcAft>
                          <a:spcPts val="0"/>
                        </a:spcAft>
                        <a:buNone/>
                      </a:pPr>
                      <a:r>
                        <a:rPr b="1" lang="en" sz="1500" u="sng"/>
                        <a:t>Strategy Example</a:t>
                      </a:r>
                      <a:endParaRPr b="1" sz="1500" u="sng"/>
                    </a:p>
                  </a:txBody>
                  <a:tcPr marT="91425" marB="91425" marR="91425" marL="91425"/>
                </a:tc>
              </a:tr>
              <a:tr h="381000">
                <a:tc>
                  <a:txBody>
                    <a:bodyPr/>
                    <a:lstStyle/>
                    <a:p>
                      <a:pPr indent="0" lvl="0" marL="0" rtl="0" algn="l">
                        <a:spcBef>
                          <a:spcPts val="0"/>
                        </a:spcBef>
                        <a:spcAft>
                          <a:spcPts val="0"/>
                        </a:spcAft>
                        <a:buNone/>
                      </a:pPr>
                      <a:r>
                        <a:rPr lang="en"/>
                        <a:t>LinkedIn</a:t>
                      </a:r>
                      <a:endParaRPr/>
                    </a:p>
                  </a:txBody>
                  <a:tcPr marT="91425" marB="91425" marR="91425" marL="91425"/>
                </a:tc>
                <a:tc>
                  <a:txBody>
                    <a:bodyPr/>
                    <a:lstStyle/>
                    <a:p>
                      <a:pPr indent="0" lvl="0" marL="0" rtl="0" algn="l">
                        <a:spcBef>
                          <a:spcPts val="0"/>
                        </a:spcBef>
                        <a:spcAft>
                          <a:spcPts val="0"/>
                        </a:spcAft>
                        <a:buNone/>
                      </a:pPr>
                      <a:r>
                        <a:rPr lang="en"/>
                        <a:t>Blog, Email, SEO</a:t>
                      </a:r>
                      <a:endParaRPr/>
                    </a:p>
                  </a:txBody>
                  <a:tcPr marT="91425" marB="91425" marR="91425" marL="91425"/>
                </a:tc>
                <a:tc>
                  <a:txBody>
                    <a:bodyPr/>
                    <a:lstStyle/>
                    <a:p>
                      <a:pPr indent="0" lvl="0" marL="0" rtl="0" algn="l">
                        <a:spcBef>
                          <a:spcPts val="0"/>
                        </a:spcBef>
                        <a:spcAft>
                          <a:spcPts val="0"/>
                        </a:spcAft>
                        <a:buNone/>
                      </a:pPr>
                      <a:r>
                        <a:rPr lang="en"/>
                        <a:t>Posts daily career tips + sends newsletters</a:t>
                      </a:r>
                      <a:endParaRPr/>
                    </a:p>
                  </a:txBody>
                  <a:tcPr marT="91425" marB="91425" marR="91425" marL="91425"/>
                </a:tc>
              </a:tr>
              <a:tr h="381000">
                <a:tc>
                  <a:txBody>
                    <a:bodyPr/>
                    <a:lstStyle/>
                    <a:p>
                      <a:pPr indent="0" lvl="0" marL="0" rtl="0" algn="l">
                        <a:spcBef>
                          <a:spcPts val="0"/>
                        </a:spcBef>
                        <a:spcAft>
                          <a:spcPts val="0"/>
                        </a:spcAft>
                        <a:buNone/>
                      </a:pPr>
                      <a:r>
                        <a:rPr lang="en"/>
                        <a:t>Bumble BFF</a:t>
                      </a:r>
                      <a:endParaRPr/>
                    </a:p>
                  </a:txBody>
                  <a:tcPr marT="91425" marB="91425" marR="91425" marL="91425"/>
                </a:tc>
                <a:tc>
                  <a:txBody>
                    <a:bodyPr/>
                    <a:lstStyle/>
                    <a:p>
                      <a:pPr indent="0" lvl="0" marL="0" rtl="0" algn="l">
                        <a:spcBef>
                          <a:spcPts val="0"/>
                        </a:spcBef>
                        <a:spcAft>
                          <a:spcPts val="0"/>
                        </a:spcAft>
                        <a:buNone/>
                      </a:pPr>
                      <a:r>
                        <a:rPr lang="en"/>
                        <a:t>Instagram, Facebook Ads</a:t>
                      </a:r>
                      <a:endParaRPr/>
                    </a:p>
                  </a:txBody>
                  <a:tcPr marT="91425" marB="91425" marR="91425" marL="91425"/>
                </a:tc>
                <a:tc>
                  <a:txBody>
                    <a:bodyPr/>
                    <a:lstStyle/>
                    <a:p>
                      <a:pPr indent="0" lvl="0" marL="0" rtl="0" algn="l">
                        <a:spcBef>
                          <a:spcPts val="0"/>
                        </a:spcBef>
                        <a:spcAft>
                          <a:spcPts val="0"/>
                        </a:spcAft>
                        <a:buNone/>
                      </a:pPr>
                      <a:r>
                        <a:rPr lang="en"/>
                        <a:t>Influencer Reels, friendship posts</a:t>
                      </a:r>
                      <a:endParaRPr/>
                    </a:p>
                  </a:txBody>
                  <a:tcPr marT="91425" marB="91425" marR="91425" marL="91425"/>
                </a:tc>
              </a:tr>
              <a:tr h="381000">
                <a:tc>
                  <a:txBody>
                    <a:bodyPr/>
                    <a:lstStyle/>
                    <a:p>
                      <a:pPr indent="0" lvl="0" marL="0" rtl="0" algn="l">
                        <a:spcBef>
                          <a:spcPts val="0"/>
                        </a:spcBef>
                        <a:spcAft>
                          <a:spcPts val="0"/>
                        </a:spcAft>
                        <a:buNone/>
                      </a:pPr>
                      <a:r>
                        <a:rPr lang="en"/>
                        <a:t>Meetup</a:t>
                      </a:r>
                      <a:endParaRPr/>
                    </a:p>
                  </a:txBody>
                  <a:tcPr marT="91425" marB="91425" marR="91425" marL="91425"/>
                </a:tc>
                <a:tc>
                  <a:txBody>
                    <a:bodyPr/>
                    <a:lstStyle/>
                    <a:p>
                      <a:pPr indent="0" lvl="0" marL="0" rtl="0" algn="l">
                        <a:spcBef>
                          <a:spcPts val="0"/>
                        </a:spcBef>
                        <a:spcAft>
                          <a:spcPts val="0"/>
                        </a:spcAft>
                        <a:buNone/>
                      </a:pPr>
                      <a:r>
                        <a:rPr lang="en"/>
                        <a:t>Google Ads, Local SEO</a:t>
                      </a:r>
                      <a:endParaRPr/>
                    </a:p>
                  </a:txBody>
                  <a:tcPr marT="91425" marB="91425" marR="91425" marL="91425"/>
                </a:tc>
                <a:tc>
                  <a:txBody>
                    <a:bodyPr/>
                    <a:lstStyle/>
                    <a:p>
                      <a:pPr indent="0" lvl="0" marL="0" rtl="0" algn="l">
                        <a:spcBef>
                          <a:spcPts val="0"/>
                        </a:spcBef>
                        <a:spcAft>
                          <a:spcPts val="0"/>
                        </a:spcAft>
                        <a:buNone/>
                      </a:pPr>
                      <a:r>
                        <a:rPr lang="en"/>
                        <a:t>Targets “Things to do in [city]” searches</a:t>
                      </a:r>
                      <a:endParaRPr/>
                    </a:p>
                  </a:txBody>
                  <a:tcPr marT="91425" marB="91425" marR="91425" marL="91425"/>
                </a:tc>
              </a:tr>
            </a:tbl>
          </a:graphicData>
        </a:graphic>
      </p:graphicFrame>
      <p:sp>
        <p:nvSpPr>
          <p:cNvPr id="136" name="Google Shape;136;p24"/>
          <p:cNvSpPr txBox="1"/>
          <p:nvPr/>
        </p:nvSpPr>
        <p:spPr>
          <a:xfrm>
            <a:off x="0" y="4285325"/>
            <a:ext cx="914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Competitors like Bumble BFF use Instagram and influencer content to attract users. Meetup focuses on local searches. While LinkedIn focuses on daily newsletters and posts. This suggests that visual content and niche targeting are effective in this space.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2321850" y="-138975"/>
            <a:ext cx="88227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Identify Key Marketing Channels</a:t>
            </a:r>
            <a:endParaRPr sz="2400"/>
          </a:p>
        </p:txBody>
      </p:sp>
      <p:pic>
        <p:nvPicPr>
          <p:cNvPr id="142" name="Google Shape;142;p25"/>
          <p:cNvPicPr preferRelativeResize="0"/>
          <p:nvPr/>
        </p:nvPicPr>
        <p:blipFill>
          <a:blip r:embed="rId3">
            <a:alphaModFix/>
          </a:blip>
          <a:stretch>
            <a:fillRect/>
          </a:stretch>
        </p:blipFill>
        <p:spPr>
          <a:xfrm>
            <a:off x="0" y="791825"/>
            <a:ext cx="9144000" cy="417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2321850" y="-138975"/>
            <a:ext cx="88227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Identify Key Marketing Channels</a:t>
            </a:r>
            <a:endParaRPr sz="2400"/>
          </a:p>
        </p:txBody>
      </p:sp>
      <p:sp>
        <p:nvSpPr>
          <p:cNvPr id="148" name="Google Shape;148;p26"/>
          <p:cNvSpPr txBox="1"/>
          <p:nvPr>
            <p:ph idx="1" type="body"/>
          </p:nvPr>
        </p:nvSpPr>
        <p:spPr>
          <a:xfrm>
            <a:off x="0" y="1485300"/>
            <a:ext cx="9144000" cy="3353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solidFill>
                  <a:srgbClr val="000000"/>
                </a:solidFill>
                <a:latin typeface="Arial"/>
                <a:ea typeface="Arial"/>
                <a:cs typeface="Arial"/>
                <a:sym typeface="Arial"/>
              </a:rPr>
              <a:t>Based on user demographics and competitor strategies, we identified the following marketing channels for Social Connect:</a:t>
            </a:r>
            <a:endParaRPr>
              <a:solidFill>
                <a:srgbClr val="000000"/>
              </a:solidFill>
              <a:latin typeface="Arial"/>
              <a:ea typeface="Arial"/>
              <a:cs typeface="Arial"/>
              <a:sym typeface="Arial"/>
            </a:endParaRPr>
          </a:p>
          <a:p>
            <a:pPr indent="0" lvl="0" marL="0" rtl="0" algn="l">
              <a:spcBef>
                <a:spcPts val="1200"/>
              </a:spcBef>
              <a:spcAft>
                <a:spcPts val="0"/>
              </a:spcAft>
              <a:buNone/>
            </a:pPr>
            <a:r>
              <a:rPr b="1" lang="en">
                <a:solidFill>
                  <a:srgbClr val="000000"/>
                </a:solidFill>
                <a:latin typeface="Arial"/>
                <a:ea typeface="Arial"/>
                <a:cs typeface="Arial"/>
                <a:sym typeface="Arial"/>
              </a:rPr>
              <a:t>Primary Channels:</a:t>
            </a:r>
            <a:endParaRPr b="1">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
                <a:solidFill>
                  <a:srgbClr val="000000"/>
                </a:solidFill>
                <a:latin typeface="Arial"/>
                <a:ea typeface="Arial"/>
                <a:cs typeface="Arial"/>
                <a:sym typeface="Arial"/>
              </a:rPr>
              <a:t>Instagram (high Gen Z engagement)</a:t>
            </a:r>
            <a:br>
              <a:rPr lang="en">
                <a:solidFill>
                  <a:srgbClr val="000000"/>
                </a:solidFill>
                <a:latin typeface="Arial"/>
                <a:ea typeface="Arial"/>
                <a:cs typeface="Arial"/>
                <a:sym typeface="Arial"/>
              </a:rPr>
            </a:br>
            <a:endParaRPr sz="7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Google Ads (search and app downloads)</a:t>
            </a:r>
            <a:br>
              <a:rPr lang="en">
                <a:solidFill>
                  <a:srgbClr val="000000"/>
                </a:solidFill>
                <a:latin typeface="Arial"/>
                <a:ea typeface="Arial"/>
                <a:cs typeface="Arial"/>
                <a:sym typeface="Arial"/>
              </a:rPr>
            </a:br>
            <a:endParaRPr sz="7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Facebook (affordable ads and event promotion)</a:t>
            </a:r>
            <a:br>
              <a:rPr lang="en">
                <a:solidFill>
                  <a:srgbClr val="000000"/>
                </a:solidFill>
                <a:latin typeface="Arial"/>
                <a:ea typeface="Arial"/>
                <a:cs typeface="Arial"/>
                <a:sym typeface="Arial"/>
              </a:rPr>
            </a:br>
            <a:endParaRPr sz="600">
              <a:solidFill>
                <a:srgbClr val="000000"/>
              </a:solidFill>
              <a:latin typeface="Arial"/>
              <a:ea typeface="Arial"/>
              <a:cs typeface="Arial"/>
              <a:sym typeface="Arial"/>
            </a:endParaRPr>
          </a:p>
          <a:p>
            <a:pPr indent="0" lvl="0" marL="0" rtl="0" algn="l">
              <a:spcBef>
                <a:spcPts val="1200"/>
              </a:spcBef>
              <a:spcAft>
                <a:spcPts val="0"/>
              </a:spcAft>
              <a:buNone/>
            </a:pPr>
            <a:r>
              <a:rPr b="1" lang="en">
                <a:solidFill>
                  <a:srgbClr val="000000"/>
                </a:solidFill>
                <a:latin typeface="Arial"/>
                <a:ea typeface="Arial"/>
                <a:cs typeface="Arial"/>
                <a:sym typeface="Arial"/>
              </a:rPr>
              <a:t>Secondary Channels:</a:t>
            </a:r>
            <a:endParaRPr b="1">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
                <a:solidFill>
                  <a:srgbClr val="000000"/>
                </a:solidFill>
                <a:latin typeface="Arial"/>
                <a:ea typeface="Arial"/>
                <a:cs typeface="Arial"/>
                <a:sym typeface="Arial"/>
              </a:rPr>
              <a:t>LinkedIn (professional networking)</a:t>
            </a:r>
            <a:br>
              <a:rPr lang="en">
                <a:solidFill>
                  <a:srgbClr val="000000"/>
                </a:solidFill>
                <a:latin typeface="Arial"/>
                <a:ea typeface="Arial"/>
                <a:cs typeface="Arial"/>
                <a:sym typeface="Arial"/>
              </a:rPr>
            </a:br>
            <a:endParaRPr sz="7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TikTok (viral potential among youth)</a:t>
            </a:r>
            <a:endParaRPr>
              <a:solidFill>
                <a:srgbClr val="000000"/>
              </a:solidFill>
              <a:latin typeface="Arial"/>
              <a:ea typeface="Arial"/>
              <a:cs typeface="Arial"/>
              <a:sym typeface="Arial"/>
            </a:endParaRPr>
          </a:p>
          <a:p>
            <a:pPr indent="0" lvl="0" marL="0" rtl="0" algn="l">
              <a:spcBef>
                <a:spcPts val="1200"/>
              </a:spcBef>
              <a:spcAft>
                <a:spcPts val="1600"/>
              </a:spcAft>
              <a:buNone/>
            </a:pPr>
            <a:r>
              <a:t/>
            </a:r>
            <a:endParaRPr b="1" sz="19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54" name="Google Shape;154;p27"/>
          <p:cNvSpPr txBox="1"/>
          <p:nvPr/>
        </p:nvSpPr>
        <p:spPr>
          <a:xfrm>
            <a:off x="311850" y="224550"/>
            <a:ext cx="8520600" cy="3416400"/>
          </a:xfrm>
          <a:prstGeom prst="rect">
            <a:avLst/>
          </a:prstGeom>
          <a:noFill/>
          <a:ln>
            <a:noFill/>
          </a:ln>
        </p:spPr>
        <p:txBody>
          <a:bodyPr anchorCtr="0" anchor="t" bIns="91425" lIns="91425" spcFirstLastPara="1" rIns="91425" wrap="square" tIns="91425">
            <a:noAutofit/>
          </a:bodyPr>
          <a:lstStyle/>
          <a:p>
            <a:pPr indent="0" lvl="0" marL="495" rtl="0" algn="ctr">
              <a:spcBef>
                <a:spcPts val="4101"/>
              </a:spcBef>
              <a:spcAft>
                <a:spcPts val="0"/>
              </a:spcAft>
              <a:buNone/>
            </a:pPr>
            <a:r>
              <a:rPr b="1" lang="en" sz="3000">
                <a:solidFill>
                  <a:schemeClr val="accent4"/>
                </a:solidFill>
              </a:rPr>
              <a:t>Week 1:</a:t>
            </a:r>
            <a:endParaRPr b="1" sz="3000">
              <a:solidFill>
                <a:schemeClr val="accent4"/>
              </a:solidFill>
            </a:endParaRPr>
          </a:p>
          <a:p>
            <a:pPr indent="0" lvl="0" marL="495" rtl="0" algn="ctr">
              <a:spcBef>
                <a:spcPts val="4101"/>
              </a:spcBef>
              <a:spcAft>
                <a:spcPts val="0"/>
              </a:spcAft>
              <a:buNone/>
            </a:pPr>
            <a:r>
              <a:rPr b="1" lang="en" sz="3000">
                <a:solidFill>
                  <a:schemeClr val="accent4"/>
                </a:solidFill>
              </a:rPr>
              <a:t>Research and Campaign Planning </a:t>
            </a:r>
            <a:endParaRPr sz="2960">
              <a:solidFill>
                <a:schemeClr val="accent4"/>
              </a:solidFill>
            </a:endParaRPr>
          </a:p>
        </p:txBody>
      </p:sp>
      <p:sp>
        <p:nvSpPr>
          <p:cNvPr id="155" name="Google Shape;155;p27"/>
          <p:cNvSpPr txBox="1"/>
          <p:nvPr/>
        </p:nvSpPr>
        <p:spPr>
          <a:xfrm>
            <a:off x="311700" y="2668000"/>
            <a:ext cx="8520600" cy="2178600"/>
          </a:xfrm>
          <a:prstGeom prst="rect">
            <a:avLst/>
          </a:prstGeom>
          <a:noFill/>
          <a:ln>
            <a:noFill/>
          </a:ln>
        </p:spPr>
        <p:txBody>
          <a:bodyPr anchorCtr="0" anchor="t" bIns="91425" lIns="91425" spcFirstLastPara="1" rIns="91425" wrap="square" tIns="91425">
            <a:spAutoFit/>
          </a:bodyPr>
          <a:lstStyle/>
          <a:p>
            <a:pPr indent="0" lvl="0" marL="232651" rtl="0" algn="l">
              <a:lnSpc>
                <a:spcPct val="150000"/>
              </a:lnSpc>
              <a:spcBef>
                <a:spcPts val="59"/>
              </a:spcBef>
              <a:spcAft>
                <a:spcPts val="0"/>
              </a:spcAft>
              <a:buNone/>
            </a:pPr>
            <a:r>
              <a:rPr lang="en" sz="2100">
                <a:solidFill>
                  <a:schemeClr val="accent4"/>
                </a:solidFill>
              </a:rPr>
              <a:t> </a:t>
            </a:r>
            <a:r>
              <a:rPr b="1" lang="en" sz="2100">
                <a:solidFill>
                  <a:schemeClr val="accent4"/>
                </a:solidFill>
              </a:rPr>
              <a:t>Campaign Goal Setting </a:t>
            </a:r>
            <a:endParaRPr b="1" sz="2100">
              <a:solidFill>
                <a:schemeClr val="accent4"/>
              </a:solidFill>
            </a:endParaRPr>
          </a:p>
          <a:p>
            <a:pPr indent="-221475" lvl="0" marL="919429" marR="430486" rtl="0" algn="l">
              <a:lnSpc>
                <a:spcPct val="150000"/>
              </a:lnSpc>
              <a:spcBef>
                <a:spcPts val="1626"/>
              </a:spcBef>
              <a:spcAft>
                <a:spcPts val="0"/>
              </a:spcAft>
              <a:buNone/>
            </a:pPr>
            <a:r>
              <a:rPr lang="en" sz="2100">
                <a:solidFill>
                  <a:schemeClr val="accent4"/>
                </a:solidFill>
              </a:rPr>
              <a:t>○ Define SMART goals (e.g., Increase brand awareness by 20% in 3 weeks, achieve 500 app downloads). </a:t>
            </a:r>
            <a:endParaRPr sz="2100">
              <a:solidFill>
                <a:schemeClr val="accent4"/>
              </a:solidFill>
            </a:endParaRPr>
          </a:p>
          <a:p>
            <a:pPr indent="0" lvl="0" marL="697953" rtl="0" algn="l">
              <a:lnSpc>
                <a:spcPct val="150000"/>
              </a:lnSpc>
              <a:spcBef>
                <a:spcPts val="59"/>
              </a:spcBef>
              <a:spcAft>
                <a:spcPts val="0"/>
              </a:spcAft>
              <a:buNone/>
            </a:pPr>
            <a:r>
              <a:rPr lang="en" sz="2100">
                <a:solidFill>
                  <a:schemeClr val="accent4"/>
                </a:solidFill>
              </a:rPr>
              <a:t>○ Set KPIs such as reach, engagement, clicks, or conversions. </a:t>
            </a:r>
            <a:endParaRPr b="1" sz="3000">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0" y="245950"/>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300">
                <a:solidFill>
                  <a:schemeClr val="accent4"/>
                </a:solidFill>
                <a:latin typeface="Arial"/>
                <a:ea typeface="Arial"/>
                <a:cs typeface="Arial"/>
                <a:sym typeface="Arial"/>
              </a:rPr>
              <a:t>Define SMART goals (e.g., Increase brand awareness by 20% in 3 weeks, achieve 500 app downloads). </a:t>
            </a:r>
            <a:endParaRPr sz="2600"/>
          </a:p>
        </p:txBody>
      </p:sp>
      <p:pic>
        <p:nvPicPr>
          <p:cNvPr id="161" name="Google Shape;161;p28"/>
          <p:cNvPicPr preferRelativeResize="0"/>
          <p:nvPr/>
        </p:nvPicPr>
        <p:blipFill>
          <a:blip r:embed="rId3">
            <a:alphaModFix/>
          </a:blip>
          <a:stretch>
            <a:fillRect/>
          </a:stretch>
        </p:blipFill>
        <p:spPr>
          <a:xfrm>
            <a:off x="0" y="1013650"/>
            <a:ext cx="9144000" cy="4129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0" y="245950"/>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300">
                <a:solidFill>
                  <a:schemeClr val="accent4"/>
                </a:solidFill>
                <a:latin typeface="Arial"/>
                <a:ea typeface="Arial"/>
                <a:cs typeface="Arial"/>
                <a:sym typeface="Arial"/>
              </a:rPr>
              <a:t>Define SMART goals (e.g., Increase brand awareness by 20% in 3 weeks, achieve 500 app downloads). </a:t>
            </a:r>
            <a:endParaRPr sz="2600"/>
          </a:p>
        </p:txBody>
      </p:sp>
      <p:pic>
        <p:nvPicPr>
          <p:cNvPr id="167" name="Google Shape;167;p29" title="SMART-Marketing-Goal-Examples-For-2022_inline_3-ezgif.com-webp-to-png-converter.jpg"/>
          <p:cNvPicPr preferRelativeResize="0"/>
          <p:nvPr/>
        </p:nvPicPr>
        <p:blipFill rotWithShape="1">
          <a:blip r:embed="rId3">
            <a:alphaModFix/>
          </a:blip>
          <a:srcRect b="3166" l="2506" r="1817" t="9611"/>
          <a:stretch/>
        </p:blipFill>
        <p:spPr>
          <a:xfrm>
            <a:off x="0" y="1013650"/>
            <a:ext cx="9144001" cy="4129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0" y="245950"/>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300">
                <a:solidFill>
                  <a:schemeClr val="accent4"/>
                </a:solidFill>
                <a:latin typeface="Arial"/>
                <a:ea typeface="Arial"/>
                <a:cs typeface="Arial"/>
                <a:sym typeface="Arial"/>
              </a:rPr>
              <a:t>Define SMART goals (e.g., Increase brand awareness by 20% in 3 weeks, achieve 500 app downloads). </a:t>
            </a:r>
            <a:endParaRPr sz="2600"/>
          </a:p>
        </p:txBody>
      </p:sp>
      <p:sp>
        <p:nvSpPr>
          <p:cNvPr id="173" name="Google Shape;173;p30"/>
          <p:cNvSpPr txBox="1"/>
          <p:nvPr>
            <p:ph idx="1" type="body"/>
          </p:nvPr>
        </p:nvSpPr>
        <p:spPr>
          <a:xfrm>
            <a:off x="0" y="1592250"/>
            <a:ext cx="9144000" cy="3353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800">
                <a:solidFill>
                  <a:srgbClr val="000000"/>
                </a:solidFill>
                <a:latin typeface="Arial"/>
                <a:ea typeface="Arial"/>
                <a:cs typeface="Arial"/>
                <a:sym typeface="Arial"/>
              </a:rPr>
              <a:t>SMART Campaign Goals for Social Connect:</a:t>
            </a:r>
            <a:endParaRPr b="1" sz="1800">
              <a:solidFill>
                <a:srgbClr val="000000"/>
              </a:solidFill>
              <a:latin typeface="Arial"/>
              <a:ea typeface="Arial"/>
              <a:cs typeface="Arial"/>
              <a:sym typeface="Arial"/>
            </a:endParaRPr>
          </a:p>
          <a:p>
            <a:pPr indent="-342900" lvl="0" marL="457200" rtl="0" algn="l">
              <a:spcBef>
                <a:spcPts val="1200"/>
              </a:spcBef>
              <a:spcAft>
                <a:spcPts val="0"/>
              </a:spcAft>
              <a:buClr>
                <a:srgbClr val="000000"/>
              </a:buClr>
              <a:buSzPts val="1800"/>
              <a:buFont typeface="Arial"/>
              <a:buAutoNum type="arabicPeriod"/>
            </a:pPr>
            <a:r>
              <a:rPr lang="en" sz="1800">
                <a:solidFill>
                  <a:srgbClr val="000000"/>
                </a:solidFill>
                <a:latin typeface="Arial"/>
                <a:ea typeface="Arial"/>
                <a:cs typeface="Arial"/>
                <a:sym typeface="Arial"/>
              </a:rPr>
              <a:t>Increase Instagram followers from 0 to </a:t>
            </a:r>
            <a:r>
              <a:rPr b="1" lang="en" sz="1800">
                <a:solidFill>
                  <a:srgbClr val="000000"/>
                </a:solidFill>
                <a:latin typeface="Arial"/>
                <a:ea typeface="Arial"/>
                <a:cs typeface="Arial"/>
                <a:sym typeface="Arial"/>
              </a:rPr>
              <a:t>1,000 in 4 weeks</a:t>
            </a:r>
            <a:r>
              <a:rPr lang="en" sz="1800">
                <a:solidFill>
                  <a:srgbClr val="000000"/>
                </a:solidFill>
                <a:latin typeface="Arial"/>
                <a:ea typeface="Arial"/>
                <a:cs typeface="Arial"/>
                <a:sym typeface="Arial"/>
              </a:rPr>
              <a:t> through consistent social media posting and paid ads.</a:t>
            </a:r>
            <a:br>
              <a:rPr lang="en"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AutoNum type="arabicPeriod"/>
            </a:pPr>
            <a:r>
              <a:rPr lang="en" sz="1800">
                <a:solidFill>
                  <a:srgbClr val="000000"/>
                </a:solidFill>
                <a:latin typeface="Arial"/>
                <a:ea typeface="Arial"/>
                <a:cs typeface="Arial"/>
                <a:sym typeface="Arial"/>
              </a:rPr>
              <a:t>Achieve at least </a:t>
            </a:r>
            <a:r>
              <a:rPr b="1" lang="en" sz="1800">
                <a:solidFill>
                  <a:srgbClr val="000000"/>
                </a:solidFill>
                <a:latin typeface="Arial"/>
                <a:ea typeface="Arial"/>
                <a:cs typeface="Arial"/>
                <a:sym typeface="Arial"/>
              </a:rPr>
              <a:t>500 app downloads in 30 days</a:t>
            </a:r>
            <a:r>
              <a:rPr lang="en" sz="1800">
                <a:solidFill>
                  <a:srgbClr val="000000"/>
                </a:solidFill>
                <a:latin typeface="Arial"/>
                <a:ea typeface="Arial"/>
                <a:cs typeface="Arial"/>
                <a:sym typeface="Arial"/>
              </a:rPr>
              <a:t> via Google Play Store through targeted ad campaigns.</a:t>
            </a:r>
            <a:br>
              <a:rPr lang="en"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AutoNum type="arabicPeriod"/>
            </a:pPr>
            <a:r>
              <a:rPr lang="en" sz="1800">
                <a:solidFill>
                  <a:srgbClr val="000000"/>
                </a:solidFill>
                <a:latin typeface="Arial"/>
                <a:ea typeface="Arial"/>
                <a:cs typeface="Arial"/>
                <a:sym typeface="Arial"/>
              </a:rPr>
              <a:t>Reach </a:t>
            </a:r>
            <a:r>
              <a:rPr b="1" lang="en" sz="1800">
                <a:solidFill>
                  <a:srgbClr val="000000"/>
                </a:solidFill>
                <a:latin typeface="Arial"/>
                <a:ea typeface="Arial"/>
                <a:cs typeface="Arial"/>
                <a:sym typeface="Arial"/>
              </a:rPr>
              <a:t>10,000 unique users</a:t>
            </a:r>
            <a:r>
              <a:rPr lang="en" sz="1800">
                <a:solidFill>
                  <a:srgbClr val="000000"/>
                </a:solidFill>
                <a:latin typeface="Arial"/>
                <a:ea typeface="Arial"/>
                <a:cs typeface="Arial"/>
                <a:sym typeface="Arial"/>
              </a:rPr>
              <a:t> via paid and organic campaigns in 3 weeks to build brand visibility.</a:t>
            </a:r>
            <a:endParaRPr sz="20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0" y="-58850"/>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300">
                <a:solidFill>
                  <a:schemeClr val="accent4"/>
                </a:solidFill>
                <a:latin typeface="Arial"/>
                <a:ea typeface="Arial"/>
                <a:cs typeface="Arial"/>
                <a:sym typeface="Arial"/>
              </a:rPr>
              <a:t>Set KPIs such as reach, engagement, clicks or conversions</a:t>
            </a:r>
            <a:endParaRPr sz="2600"/>
          </a:p>
        </p:txBody>
      </p:sp>
      <p:pic>
        <p:nvPicPr>
          <p:cNvPr id="179" name="Google Shape;179;p31"/>
          <p:cNvPicPr preferRelativeResize="0"/>
          <p:nvPr/>
        </p:nvPicPr>
        <p:blipFill>
          <a:blip r:embed="rId3">
            <a:alphaModFix/>
          </a:blip>
          <a:stretch>
            <a:fillRect/>
          </a:stretch>
        </p:blipFill>
        <p:spPr>
          <a:xfrm>
            <a:off x="0" y="737850"/>
            <a:ext cx="9144002" cy="440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nvSpPr>
        <p:spPr>
          <a:xfrm>
            <a:off x="311850" y="224550"/>
            <a:ext cx="8520600" cy="3416400"/>
          </a:xfrm>
          <a:prstGeom prst="rect">
            <a:avLst/>
          </a:prstGeom>
          <a:noFill/>
          <a:ln>
            <a:noFill/>
          </a:ln>
        </p:spPr>
        <p:txBody>
          <a:bodyPr anchorCtr="0" anchor="t" bIns="91425" lIns="91425" spcFirstLastPara="1" rIns="91425" wrap="square" tIns="91425">
            <a:noAutofit/>
          </a:bodyPr>
          <a:lstStyle/>
          <a:p>
            <a:pPr indent="0" lvl="0" marL="495" rtl="0" algn="ctr">
              <a:spcBef>
                <a:spcPts val="4101"/>
              </a:spcBef>
              <a:spcAft>
                <a:spcPts val="0"/>
              </a:spcAft>
              <a:buNone/>
            </a:pPr>
            <a:r>
              <a:rPr b="1" lang="en" sz="3000">
                <a:solidFill>
                  <a:schemeClr val="accent4"/>
                </a:solidFill>
              </a:rPr>
              <a:t>Week 1:</a:t>
            </a:r>
            <a:endParaRPr b="1" sz="3000">
              <a:solidFill>
                <a:schemeClr val="accent4"/>
              </a:solidFill>
            </a:endParaRPr>
          </a:p>
          <a:p>
            <a:pPr indent="0" lvl="0" marL="495" rtl="0" algn="ctr">
              <a:spcBef>
                <a:spcPts val="4101"/>
              </a:spcBef>
              <a:spcAft>
                <a:spcPts val="0"/>
              </a:spcAft>
              <a:buNone/>
            </a:pPr>
            <a:r>
              <a:rPr b="1" lang="en" sz="3000">
                <a:solidFill>
                  <a:schemeClr val="accent4"/>
                </a:solidFill>
              </a:rPr>
              <a:t>Research and Campaign Planning </a:t>
            </a:r>
            <a:endParaRPr sz="2960">
              <a:solidFill>
                <a:schemeClr val="accent4"/>
              </a:solidFill>
            </a:endParaRPr>
          </a:p>
        </p:txBody>
      </p:sp>
      <p:sp>
        <p:nvSpPr>
          <p:cNvPr id="75" name="Google Shape;75;p14"/>
          <p:cNvSpPr txBox="1"/>
          <p:nvPr/>
        </p:nvSpPr>
        <p:spPr>
          <a:xfrm>
            <a:off x="311700" y="2668000"/>
            <a:ext cx="8520600" cy="2363700"/>
          </a:xfrm>
          <a:prstGeom prst="rect">
            <a:avLst/>
          </a:prstGeom>
          <a:noFill/>
          <a:ln>
            <a:noFill/>
          </a:ln>
        </p:spPr>
        <p:txBody>
          <a:bodyPr anchorCtr="0" anchor="t" bIns="91425" lIns="91425" spcFirstLastPara="1" rIns="91425" wrap="square" tIns="91425">
            <a:spAutoFit/>
          </a:bodyPr>
          <a:lstStyle/>
          <a:p>
            <a:pPr indent="-355600" lvl="0" marL="457200" rtl="0" algn="l">
              <a:spcBef>
                <a:spcPts val="1414"/>
              </a:spcBef>
              <a:spcAft>
                <a:spcPts val="0"/>
              </a:spcAft>
              <a:buClr>
                <a:schemeClr val="accent4"/>
              </a:buClr>
              <a:buSzPts val="2000"/>
              <a:buAutoNum type="arabicPeriod"/>
            </a:pPr>
            <a:r>
              <a:rPr b="1" lang="en" sz="2000">
                <a:solidFill>
                  <a:schemeClr val="accent4"/>
                </a:solidFill>
              </a:rPr>
              <a:t>Market Research </a:t>
            </a:r>
            <a:endParaRPr b="1" sz="2000">
              <a:solidFill>
                <a:schemeClr val="accent4"/>
              </a:solidFill>
            </a:endParaRPr>
          </a:p>
          <a:p>
            <a:pPr indent="-225666" lvl="0" marL="923620" marR="483312" rtl="0" algn="l">
              <a:lnSpc>
                <a:spcPct val="110154"/>
              </a:lnSpc>
              <a:spcBef>
                <a:spcPts val="1626"/>
              </a:spcBef>
              <a:spcAft>
                <a:spcPts val="0"/>
              </a:spcAft>
              <a:buNone/>
            </a:pPr>
            <a:r>
              <a:rPr lang="en" sz="2000">
                <a:solidFill>
                  <a:schemeClr val="accent4"/>
                </a:solidFill>
              </a:rPr>
              <a:t>○ Identify the target audience for the "Social Connect" app (e.g., age group, interests, demographics). </a:t>
            </a:r>
            <a:endParaRPr sz="2000">
              <a:solidFill>
                <a:schemeClr val="accent4"/>
              </a:solidFill>
            </a:endParaRPr>
          </a:p>
          <a:p>
            <a:pPr indent="0" lvl="0" marL="697953" rtl="0" algn="l">
              <a:spcBef>
                <a:spcPts val="59"/>
              </a:spcBef>
              <a:spcAft>
                <a:spcPts val="0"/>
              </a:spcAft>
              <a:buNone/>
            </a:pPr>
            <a:r>
              <a:rPr lang="en" sz="2000">
                <a:solidFill>
                  <a:schemeClr val="accent4"/>
                </a:solidFill>
              </a:rPr>
              <a:t>○ Research competitors and their digital marketing strategies. </a:t>
            </a:r>
            <a:endParaRPr sz="2000">
              <a:solidFill>
                <a:schemeClr val="accent4"/>
              </a:solidFill>
            </a:endParaRPr>
          </a:p>
          <a:p>
            <a:pPr indent="-216446" lvl="0" marL="914400" marR="205106" rtl="0" algn="l">
              <a:lnSpc>
                <a:spcPct val="110154"/>
              </a:lnSpc>
              <a:spcBef>
                <a:spcPts val="171"/>
              </a:spcBef>
              <a:spcAft>
                <a:spcPts val="0"/>
              </a:spcAft>
              <a:buNone/>
            </a:pPr>
            <a:r>
              <a:rPr lang="en" sz="2000">
                <a:solidFill>
                  <a:schemeClr val="accent4"/>
                </a:solidFill>
              </a:rPr>
              <a:t>○ Identify key marketing channels (e.g., Instagram, LinkedIn, Facebook, Google Ads). </a:t>
            </a:r>
            <a:endParaRPr sz="2000">
              <a:solidFill>
                <a:schemeClr val="accent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0" y="-58850"/>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300">
                <a:solidFill>
                  <a:schemeClr val="accent4"/>
                </a:solidFill>
                <a:latin typeface="Arial"/>
                <a:ea typeface="Arial"/>
                <a:cs typeface="Arial"/>
                <a:sym typeface="Arial"/>
              </a:rPr>
              <a:t>Set KPIs such as reach, engagement, clicks or conversions</a:t>
            </a:r>
            <a:endParaRPr sz="2600"/>
          </a:p>
        </p:txBody>
      </p:sp>
      <p:pic>
        <p:nvPicPr>
          <p:cNvPr id="185" name="Google Shape;185;p32"/>
          <p:cNvPicPr preferRelativeResize="0"/>
          <p:nvPr/>
        </p:nvPicPr>
        <p:blipFill>
          <a:blip r:embed="rId3">
            <a:alphaModFix/>
          </a:blip>
          <a:stretch>
            <a:fillRect/>
          </a:stretch>
        </p:blipFill>
        <p:spPr>
          <a:xfrm>
            <a:off x="0" y="708850"/>
            <a:ext cx="9144000" cy="44346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0" y="-58850"/>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300">
                <a:solidFill>
                  <a:schemeClr val="accent4"/>
                </a:solidFill>
                <a:latin typeface="Arial"/>
                <a:ea typeface="Arial"/>
                <a:cs typeface="Arial"/>
                <a:sym typeface="Arial"/>
              </a:rPr>
              <a:t>Set KPIs such as reach, engagement, clicks or conversions</a:t>
            </a:r>
            <a:endParaRPr sz="2600"/>
          </a:p>
        </p:txBody>
      </p:sp>
      <p:pic>
        <p:nvPicPr>
          <p:cNvPr id="191" name="Google Shape;191;p33"/>
          <p:cNvPicPr preferRelativeResize="0"/>
          <p:nvPr/>
        </p:nvPicPr>
        <p:blipFill rotWithShape="1">
          <a:blip r:embed="rId3">
            <a:alphaModFix/>
          </a:blip>
          <a:srcRect b="9430" l="0" r="0" t="14210"/>
          <a:stretch/>
        </p:blipFill>
        <p:spPr>
          <a:xfrm>
            <a:off x="0" y="708850"/>
            <a:ext cx="9143999" cy="4434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0" y="-58850"/>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300">
                <a:solidFill>
                  <a:schemeClr val="accent4"/>
                </a:solidFill>
                <a:latin typeface="Arial"/>
                <a:ea typeface="Arial"/>
                <a:cs typeface="Arial"/>
                <a:sym typeface="Arial"/>
              </a:rPr>
              <a:t>Set KPIs such as reach, engagement, clicks or conversions</a:t>
            </a:r>
            <a:endParaRPr sz="2600"/>
          </a:p>
        </p:txBody>
      </p:sp>
      <p:sp>
        <p:nvSpPr>
          <p:cNvPr id="197" name="Google Shape;197;p34"/>
          <p:cNvSpPr txBox="1"/>
          <p:nvPr>
            <p:ph idx="1" type="body"/>
          </p:nvPr>
        </p:nvSpPr>
        <p:spPr>
          <a:xfrm>
            <a:off x="0" y="1592250"/>
            <a:ext cx="9144000" cy="33534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500">
                <a:solidFill>
                  <a:srgbClr val="000000"/>
                </a:solidFill>
                <a:latin typeface="Arial"/>
                <a:ea typeface="Arial"/>
                <a:cs typeface="Arial"/>
                <a:sym typeface="Arial"/>
              </a:rPr>
              <a:t>KPIs are the measurable results you will track to check if the campaign is succeeding. Each SMART goal should have related KPIs.</a:t>
            </a:r>
            <a:endParaRPr sz="1500">
              <a:solidFill>
                <a:srgbClr val="000000"/>
              </a:solidFill>
              <a:latin typeface="Arial"/>
              <a:ea typeface="Arial"/>
              <a:cs typeface="Arial"/>
              <a:sym typeface="Arial"/>
            </a:endParaRPr>
          </a:p>
          <a:p>
            <a:pPr indent="0" lvl="0" marL="0" rtl="0" algn="l">
              <a:spcBef>
                <a:spcPts val="1200"/>
              </a:spcBef>
              <a:spcAft>
                <a:spcPts val="0"/>
              </a:spcAft>
              <a:buNone/>
            </a:pPr>
            <a:r>
              <a:rPr b="1" lang="en" sz="1500">
                <a:solidFill>
                  <a:srgbClr val="000000"/>
                </a:solidFill>
                <a:latin typeface="Arial"/>
                <a:ea typeface="Arial"/>
                <a:cs typeface="Arial"/>
                <a:sym typeface="Arial"/>
              </a:rPr>
              <a:t>Key Performance Indicators (KPIs):</a:t>
            </a:r>
            <a:endParaRPr b="1" sz="1500">
              <a:solidFill>
                <a:srgbClr val="000000"/>
              </a:solidFill>
              <a:latin typeface="Arial"/>
              <a:ea typeface="Arial"/>
              <a:cs typeface="Arial"/>
              <a:sym typeface="Arial"/>
            </a:endParaRPr>
          </a:p>
          <a:p>
            <a:pPr indent="-323850" lvl="0" marL="457200" rtl="0" algn="l">
              <a:spcBef>
                <a:spcPts val="1200"/>
              </a:spcBef>
              <a:spcAft>
                <a:spcPts val="0"/>
              </a:spcAft>
              <a:buClr>
                <a:srgbClr val="000000"/>
              </a:buClr>
              <a:buSzPts val="1500"/>
              <a:buFont typeface="Arial"/>
              <a:buChar char="●"/>
            </a:pPr>
            <a:r>
              <a:rPr b="1" lang="en" sz="1500">
                <a:solidFill>
                  <a:srgbClr val="000000"/>
                </a:solidFill>
                <a:latin typeface="Arial"/>
                <a:ea typeface="Arial"/>
                <a:cs typeface="Arial"/>
                <a:sym typeface="Arial"/>
              </a:rPr>
              <a:t>Instagram Reach:</a:t>
            </a:r>
            <a:r>
              <a:rPr lang="en" sz="1500">
                <a:solidFill>
                  <a:srgbClr val="000000"/>
                </a:solidFill>
                <a:latin typeface="Arial"/>
                <a:ea typeface="Arial"/>
                <a:cs typeface="Arial"/>
                <a:sym typeface="Arial"/>
              </a:rPr>
              <a:t> Total number of unique users who saw the posts/ads</a:t>
            </a:r>
            <a:br>
              <a:rPr lang="en" sz="1500">
                <a:solidFill>
                  <a:srgbClr val="000000"/>
                </a:solidFill>
                <a:latin typeface="Arial"/>
                <a:ea typeface="Arial"/>
                <a:cs typeface="Arial"/>
                <a:sym typeface="Arial"/>
              </a:rPr>
            </a:br>
            <a:endParaRPr sz="7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Engagement Rate:</a:t>
            </a:r>
            <a:r>
              <a:rPr lang="en" sz="1500">
                <a:solidFill>
                  <a:srgbClr val="000000"/>
                </a:solidFill>
                <a:latin typeface="Arial"/>
                <a:ea typeface="Arial"/>
                <a:cs typeface="Arial"/>
                <a:sym typeface="Arial"/>
              </a:rPr>
              <a:t> Likes, comments, shares per post</a:t>
            </a:r>
            <a:br>
              <a:rPr lang="en" sz="1500">
                <a:solidFill>
                  <a:srgbClr val="000000"/>
                </a:solidFill>
                <a:latin typeface="Arial"/>
                <a:ea typeface="Arial"/>
                <a:cs typeface="Arial"/>
                <a:sym typeface="Arial"/>
              </a:rPr>
            </a:br>
            <a:endParaRPr sz="7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Click-Through Rate (CTR):</a:t>
            </a:r>
            <a:r>
              <a:rPr lang="en" sz="1500">
                <a:solidFill>
                  <a:srgbClr val="000000"/>
                </a:solidFill>
                <a:latin typeface="Arial"/>
                <a:ea typeface="Arial"/>
                <a:cs typeface="Arial"/>
                <a:sym typeface="Arial"/>
              </a:rPr>
              <a:t> % of people who clicked the ad link</a:t>
            </a:r>
            <a:br>
              <a:rPr lang="en" sz="1500">
                <a:solidFill>
                  <a:srgbClr val="000000"/>
                </a:solidFill>
                <a:latin typeface="Arial"/>
                <a:ea typeface="Arial"/>
                <a:cs typeface="Arial"/>
                <a:sym typeface="Arial"/>
              </a:rPr>
            </a:br>
            <a:endParaRPr sz="7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Conversion Rate:</a:t>
            </a:r>
            <a:r>
              <a:rPr lang="en" sz="1500">
                <a:solidFill>
                  <a:srgbClr val="000000"/>
                </a:solidFill>
                <a:latin typeface="Arial"/>
                <a:ea typeface="Arial"/>
                <a:cs typeface="Arial"/>
                <a:sym typeface="Arial"/>
              </a:rPr>
              <a:t> % of users who downloaded the app after clicking</a:t>
            </a:r>
            <a:br>
              <a:rPr lang="en" sz="1500">
                <a:solidFill>
                  <a:srgbClr val="000000"/>
                </a:solidFill>
                <a:latin typeface="Arial"/>
                <a:ea typeface="Arial"/>
                <a:cs typeface="Arial"/>
                <a:sym typeface="Arial"/>
              </a:rPr>
            </a:br>
            <a:endParaRPr sz="7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b="1" lang="en" sz="1500">
                <a:solidFill>
                  <a:srgbClr val="000000"/>
                </a:solidFill>
                <a:latin typeface="Arial"/>
                <a:ea typeface="Arial"/>
                <a:cs typeface="Arial"/>
                <a:sym typeface="Arial"/>
              </a:rPr>
              <a:t>App Downloads:</a:t>
            </a:r>
            <a:r>
              <a:rPr lang="en" sz="1500">
                <a:solidFill>
                  <a:srgbClr val="000000"/>
                </a:solidFill>
                <a:latin typeface="Arial"/>
                <a:ea typeface="Arial"/>
                <a:cs typeface="Arial"/>
                <a:sym typeface="Arial"/>
              </a:rPr>
              <a:t> Total downloads via campaign channels</a:t>
            </a:r>
            <a:endParaRPr sz="1500">
              <a:solidFill>
                <a:srgbClr val="000000"/>
              </a:solidFill>
              <a:latin typeface="Arial"/>
              <a:ea typeface="Arial"/>
              <a:cs typeface="Arial"/>
              <a:sym typeface="Arial"/>
            </a:endParaRPr>
          </a:p>
          <a:p>
            <a:pPr indent="0" lvl="0" marL="0" rtl="0" algn="l">
              <a:spcBef>
                <a:spcPts val="1200"/>
              </a:spcBef>
              <a:spcAft>
                <a:spcPts val="1200"/>
              </a:spcAft>
              <a:buNone/>
            </a:pPr>
            <a:r>
              <a:t/>
            </a:r>
            <a:endParaRPr b="1" sz="2200">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03" name="Google Shape;203;p35"/>
          <p:cNvSpPr txBox="1"/>
          <p:nvPr/>
        </p:nvSpPr>
        <p:spPr>
          <a:xfrm>
            <a:off x="311850" y="224550"/>
            <a:ext cx="8520600" cy="3416400"/>
          </a:xfrm>
          <a:prstGeom prst="rect">
            <a:avLst/>
          </a:prstGeom>
          <a:noFill/>
          <a:ln>
            <a:noFill/>
          </a:ln>
        </p:spPr>
        <p:txBody>
          <a:bodyPr anchorCtr="0" anchor="t" bIns="91425" lIns="91425" spcFirstLastPara="1" rIns="91425" wrap="square" tIns="91425">
            <a:noAutofit/>
          </a:bodyPr>
          <a:lstStyle/>
          <a:p>
            <a:pPr indent="0" lvl="0" marL="495" rtl="0" algn="ctr">
              <a:spcBef>
                <a:spcPts val="4101"/>
              </a:spcBef>
              <a:spcAft>
                <a:spcPts val="0"/>
              </a:spcAft>
              <a:buNone/>
            </a:pPr>
            <a:r>
              <a:rPr b="1" lang="en" sz="3000">
                <a:solidFill>
                  <a:schemeClr val="accent4"/>
                </a:solidFill>
              </a:rPr>
              <a:t>Week 1:</a:t>
            </a:r>
            <a:endParaRPr b="1" sz="3000">
              <a:solidFill>
                <a:schemeClr val="accent4"/>
              </a:solidFill>
            </a:endParaRPr>
          </a:p>
          <a:p>
            <a:pPr indent="0" lvl="0" marL="495" rtl="0" algn="ctr">
              <a:spcBef>
                <a:spcPts val="4101"/>
              </a:spcBef>
              <a:spcAft>
                <a:spcPts val="0"/>
              </a:spcAft>
              <a:buNone/>
            </a:pPr>
            <a:r>
              <a:rPr b="1" lang="en" sz="3000">
                <a:solidFill>
                  <a:schemeClr val="accent4"/>
                </a:solidFill>
              </a:rPr>
              <a:t>Research and Campaign Planning </a:t>
            </a:r>
            <a:endParaRPr sz="2960">
              <a:solidFill>
                <a:schemeClr val="accent4"/>
              </a:solidFill>
            </a:endParaRPr>
          </a:p>
        </p:txBody>
      </p:sp>
      <p:sp>
        <p:nvSpPr>
          <p:cNvPr id="204" name="Google Shape;204;p35"/>
          <p:cNvSpPr txBox="1"/>
          <p:nvPr/>
        </p:nvSpPr>
        <p:spPr>
          <a:xfrm>
            <a:off x="-152100" y="2744200"/>
            <a:ext cx="9296100" cy="2136600"/>
          </a:xfrm>
          <a:prstGeom prst="rect">
            <a:avLst/>
          </a:prstGeom>
          <a:noFill/>
          <a:ln>
            <a:noFill/>
          </a:ln>
        </p:spPr>
        <p:txBody>
          <a:bodyPr anchorCtr="0" anchor="t" bIns="91425" lIns="91425" spcFirstLastPara="1" rIns="91425" wrap="square" tIns="91425">
            <a:spAutoFit/>
          </a:bodyPr>
          <a:lstStyle/>
          <a:p>
            <a:pPr indent="0" lvl="0" marL="234467" rtl="0" algn="l">
              <a:spcBef>
                <a:spcPts val="171"/>
              </a:spcBef>
              <a:spcAft>
                <a:spcPts val="0"/>
              </a:spcAft>
              <a:buNone/>
            </a:pPr>
            <a:r>
              <a:rPr b="1" lang="en" sz="2000">
                <a:solidFill>
                  <a:schemeClr val="lt1"/>
                </a:solidFill>
              </a:rPr>
              <a:t>Content Strategy </a:t>
            </a:r>
            <a:endParaRPr b="1" sz="2000">
              <a:solidFill>
                <a:schemeClr val="lt1"/>
              </a:solidFill>
            </a:endParaRPr>
          </a:p>
          <a:p>
            <a:pPr indent="457200" lvl="0" marL="457200" rtl="0" algn="l">
              <a:lnSpc>
                <a:spcPct val="115000"/>
              </a:lnSpc>
              <a:spcBef>
                <a:spcPts val="1626"/>
              </a:spcBef>
              <a:spcAft>
                <a:spcPts val="0"/>
              </a:spcAft>
              <a:buNone/>
            </a:pPr>
            <a:r>
              <a:rPr lang="en" sz="2000">
                <a:solidFill>
                  <a:schemeClr val="lt1"/>
                </a:solidFill>
              </a:rPr>
              <a:t>○</a:t>
            </a:r>
            <a:r>
              <a:rPr lang="en" sz="2000">
                <a:solidFill>
                  <a:schemeClr val="lt1"/>
                </a:solidFill>
              </a:rPr>
              <a:t> Plan the type of content to create: </a:t>
            </a:r>
            <a:endParaRPr sz="2000">
              <a:solidFill>
                <a:schemeClr val="lt1"/>
              </a:solidFill>
            </a:endParaRPr>
          </a:p>
          <a:p>
            <a:pPr indent="457200" lvl="0" marL="914400" marR="1065006" rtl="0" algn="l">
              <a:lnSpc>
                <a:spcPct val="115000"/>
              </a:lnSpc>
              <a:spcBef>
                <a:spcPts val="171"/>
              </a:spcBef>
              <a:spcAft>
                <a:spcPts val="0"/>
              </a:spcAft>
              <a:buNone/>
            </a:pPr>
            <a:r>
              <a:rPr lang="en" sz="2000">
                <a:solidFill>
                  <a:schemeClr val="lt1"/>
                </a:solidFill>
              </a:rPr>
              <a:t>■ Social media posts (graphics, videos, or carousel posts). </a:t>
            </a:r>
            <a:endParaRPr sz="2000">
              <a:solidFill>
                <a:schemeClr val="lt1"/>
              </a:solidFill>
            </a:endParaRPr>
          </a:p>
          <a:p>
            <a:pPr indent="457200" lvl="0" marL="914400" rtl="0" algn="l">
              <a:lnSpc>
                <a:spcPct val="115000"/>
              </a:lnSpc>
              <a:spcBef>
                <a:spcPts val="171"/>
              </a:spcBef>
              <a:spcAft>
                <a:spcPts val="0"/>
              </a:spcAft>
              <a:buNone/>
            </a:pPr>
            <a:r>
              <a:rPr lang="en" sz="2000">
                <a:solidFill>
                  <a:schemeClr val="lt1"/>
                </a:solidFill>
              </a:rPr>
              <a:t>■ Blog posts or newsletters. </a:t>
            </a:r>
            <a:endParaRPr sz="2000">
              <a:solidFill>
                <a:schemeClr val="lt1"/>
              </a:solidFill>
            </a:endParaRPr>
          </a:p>
          <a:p>
            <a:pPr indent="457200" lvl="0" marL="914400" rtl="0" algn="l">
              <a:lnSpc>
                <a:spcPct val="115000"/>
              </a:lnSpc>
              <a:spcBef>
                <a:spcPts val="171"/>
              </a:spcBef>
              <a:spcAft>
                <a:spcPts val="0"/>
              </a:spcAft>
              <a:buNone/>
            </a:pPr>
            <a:r>
              <a:rPr lang="en" sz="2000">
                <a:solidFill>
                  <a:schemeClr val="lt1"/>
                </a:solidFill>
              </a:rPr>
              <a:t>■ Paid ad copies and creatives. </a:t>
            </a:r>
            <a:endParaRPr sz="30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6"/>
          <p:cNvPicPr preferRelativeResize="0"/>
          <p:nvPr/>
        </p:nvPicPr>
        <p:blipFill>
          <a:blip r:embed="rId3">
            <a:alphaModFix/>
          </a:blip>
          <a:stretch>
            <a:fillRect/>
          </a:stretch>
        </p:blipFill>
        <p:spPr>
          <a:xfrm>
            <a:off x="0" y="708850"/>
            <a:ext cx="9143999" cy="4406500"/>
          </a:xfrm>
          <a:prstGeom prst="rect">
            <a:avLst/>
          </a:prstGeom>
          <a:noFill/>
          <a:ln>
            <a:noFill/>
          </a:ln>
        </p:spPr>
      </p:pic>
      <p:sp>
        <p:nvSpPr>
          <p:cNvPr id="210" name="Google Shape;210;p36"/>
          <p:cNvSpPr txBox="1"/>
          <p:nvPr>
            <p:ph type="title"/>
          </p:nvPr>
        </p:nvSpPr>
        <p:spPr>
          <a:xfrm>
            <a:off x="0" y="133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Social media posts (graphics, videos, or carousel posts)</a:t>
            </a:r>
            <a:endParaRPr sz="27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7"/>
          <p:cNvPicPr preferRelativeResize="0"/>
          <p:nvPr/>
        </p:nvPicPr>
        <p:blipFill>
          <a:blip r:embed="rId3">
            <a:alphaModFix/>
          </a:blip>
          <a:stretch>
            <a:fillRect/>
          </a:stretch>
        </p:blipFill>
        <p:spPr>
          <a:xfrm>
            <a:off x="0" y="1394400"/>
            <a:ext cx="9144002" cy="3749099"/>
          </a:xfrm>
          <a:prstGeom prst="rect">
            <a:avLst/>
          </a:prstGeom>
          <a:noFill/>
          <a:ln>
            <a:noFill/>
          </a:ln>
        </p:spPr>
      </p:pic>
      <p:sp>
        <p:nvSpPr>
          <p:cNvPr id="216" name="Google Shape;216;p37"/>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Social media posts (graphics, videos, or carousel posts)</a:t>
            </a:r>
            <a:endParaRPr sz="27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0" y="-58850"/>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300">
                <a:solidFill>
                  <a:schemeClr val="accent4"/>
                </a:solidFill>
                <a:latin typeface="Arial"/>
                <a:ea typeface="Arial"/>
                <a:cs typeface="Arial"/>
                <a:sym typeface="Arial"/>
              </a:rPr>
              <a:t>Plan the Type of Social Media Content</a:t>
            </a:r>
            <a:endParaRPr sz="2600"/>
          </a:p>
        </p:txBody>
      </p:sp>
      <p:pic>
        <p:nvPicPr>
          <p:cNvPr id="222" name="Google Shape;222;p38"/>
          <p:cNvPicPr preferRelativeResize="0"/>
          <p:nvPr/>
        </p:nvPicPr>
        <p:blipFill>
          <a:blip r:embed="rId3">
            <a:alphaModFix/>
          </a:blip>
          <a:stretch>
            <a:fillRect/>
          </a:stretch>
        </p:blipFill>
        <p:spPr>
          <a:xfrm>
            <a:off x="13" y="-58850"/>
            <a:ext cx="9144002" cy="2436350"/>
          </a:xfrm>
          <a:prstGeom prst="rect">
            <a:avLst/>
          </a:prstGeom>
          <a:noFill/>
          <a:ln>
            <a:noFill/>
          </a:ln>
        </p:spPr>
      </p:pic>
      <p:pic>
        <p:nvPicPr>
          <p:cNvPr id="223" name="Google Shape;223;p38"/>
          <p:cNvPicPr preferRelativeResize="0"/>
          <p:nvPr/>
        </p:nvPicPr>
        <p:blipFill rotWithShape="1">
          <a:blip r:embed="rId4">
            <a:alphaModFix/>
          </a:blip>
          <a:srcRect b="4780" l="0" r="0" t="0"/>
          <a:stretch/>
        </p:blipFill>
        <p:spPr>
          <a:xfrm>
            <a:off x="-21862" y="2462225"/>
            <a:ext cx="9187726" cy="2681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9"/>
          <p:cNvPicPr preferRelativeResize="0"/>
          <p:nvPr/>
        </p:nvPicPr>
        <p:blipFill rotWithShape="1">
          <a:blip r:embed="rId3">
            <a:alphaModFix/>
          </a:blip>
          <a:srcRect b="0" l="724" r="0" t="0"/>
          <a:stretch/>
        </p:blipFill>
        <p:spPr>
          <a:xfrm>
            <a:off x="0" y="839850"/>
            <a:ext cx="9144002" cy="4303651"/>
          </a:xfrm>
          <a:prstGeom prst="rect">
            <a:avLst/>
          </a:prstGeom>
          <a:noFill/>
          <a:ln>
            <a:noFill/>
          </a:ln>
        </p:spPr>
      </p:pic>
      <p:sp>
        <p:nvSpPr>
          <p:cNvPr id="229" name="Google Shape;229;p39"/>
          <p:cNvSpPr txBox="1"/>
          <p:nvPr>
            <p:ph type="title"/>
          </p:nvPr>
        </p:nvSpPr>
        <p:spPr>
          <a:xfrm>
            <a:off x="0" y="895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Social media posts (graphics, videos, or carousel posts)</a:t>
            </a:r>
            <a:endParaRPr sz="27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0"/>
          <p:cNvPicPr preferRelativeResize="0"/>
          <p:nvPr/>
        </p:nvPicPr>
        <p:blipFill>
          <a:blip r:embed="rId3">
            <a:alphaModFix/>
          </a:blip>
          <a:stretch>
            <a:fillRect/>
          </a:stretch>
        </p:blipFill>
        <p:spPr>
          <a:xfrm>
            <a:off x="0" y="882650"/>
            <a:ext cx="9144000" cy="4260851"/>
          </a:xfrm>
          <a:prstGeom prst="rect">
            <a:avLst/>
          </a:prstGeom>
          <a:noFill/>
          <a:ln>
            <a:noFill/>
          </a:ln>
        </p:spPr>
      </p:pic>
      <p:sp>
        <p:nvSpPr>
          <p:cNvPr id="235" name="Google Shape;235;p40"/>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Social media posts (graphics, videos, or carousel posts)</a:t>
            </a:r>
            <a:endParaRPr sz="27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Social media posts (graphics, videos, or carousel posts)</a:t>
            </a:r>
            <a:endParaRPr sz="2700">
              <a:latin typeface="Arial"/>
              <a:ea typeface="Arial"/>
              <a:cs typeface="Arial"/>
              <a:sym typeface="Arial"/>
            </a:endParaRPr>
          </a:p>
        </p:txBody>
      </p:sp>
      <p:sp>
        <p:nvSpPr>
          <p:cNvPr id="241" name="Google Shape;241;p41"/>
          <p:cNvSpPr txBox="1"/>
          <p:nvPr>
            <p:ph idx="1" type="body"/>
          </p:nvPr>
        </p:nvSpPr>
        <p:spPr>
          <a:xfrm>
            <a:off x="0" y="1744650"/>
            <a:ext cx="9144000" cy="3353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000">
                <a:solidFill>
                  <a:srgbClr val="000000"/>
                </a:solidFill>
                <a:latin typeface="Arial"/>
                <a:ea typeface="Arial"/>
                <a:cs typeface="Arial"/>
                <a:sym typeface="Arial"/>
              </a:rPr>
              <a:t>Planned Social Media Content Types:</a:t>
            </a:r>
            <a:endParaRPr b="1" sz="20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b="1" lang="en" sz="1700">
                <a:solidFill>
                  <a:srgbClr val="000000"/>
                </a:solidFill>
                <a:latin typeface="Arial"/>
                <a:ea typeface="Arial"/>
                <a:cs typeface="Arial"/>
                <a:sym typeface="Arial"/>
              </a:rPr>
              <a:t>Introductory Graphics:</a:t>
            </a:r>
            <a:r>
              <a:rPr lang="en" sz="1700">
                <a:solidFill>
                  <a:srgbClr val="000000"/>
                </a:solidFill>
                <a:latin typeface="Arial"/>
                <a:ea typeface="Arial"/>
                <a:cs typeface="Arial"/>
                <a:sym typeface="Arial"/>
              </a:rPr>
              <a:t> Highlight app features and benefits</a:t>
            </a:r>
            <a:br>
              <a:rPr lang="en" sz="1700">
                <a:solidFill>
                  <a:srgbClr val="000000"/>
                </a:solidFill>
                <a:latin typeface="Arial"/>
                <a:ea typeface="Arial"/>
                <a:cs typeface="Arial"/>
                <a:sym typeface="Arial"/>
              </a:rPr>
            </a:br>
            <a:endParaRPr sz="12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 sz="1700">
                <a:solidFill>
                  <a:srgbClr val="000000"/>
                </a:solidFill>
                <a:latin typeface="Arial"/>
                <a:ea typeface="Arial"/>
                <a:cs typeface="Arial"/>
                <a:sym typeface="Arial"/>
              </a:rPr>
              <a:t>Short Reels or Explainer Videos:</a:t>
            </a:r>
            <a:r>
              <a:rPr lang="en" sz="1700">
                <a:solidFill>
                  <a:srgbClr val="000000"/>
                </a:solidFill>
                <a:latin typeface="Arial"/>
                <a:ea typeface="Arial"/>
                <a:cs typeface="Arial"/>
                <a:sym typeface="Arial"/>
              </a:rPr>
              <a:t> Show how the app works</a:t>
            </a:r>
            <a:br>
              <a:rPr lang="en" sz="1700">
                <a:solidFill>
                  <a:srgbClr val="000000"/>
                </a:solidFill>
                <a:latin typeface="Arial"/>
                <a:ea typeface="Arial"/>
                <a:cs typeface="Arial"/>
                <a:sym typeface="Arial"/>
              </a:rPr>
            </a:br>
            <a:endParaRPr sz="12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 sz="1700">
                <a:solidFill>
                  <a:srgbClr val="000000"/>
                </a:solidFill>
                <a:latin typeface="Arial"/>
                <a:ea typeface="Arial"/>
                <a:cs typeface="Arial"/>
                <a:sym typeface="Arial"/>
              </a:rPr>
              <a:t>Carousel Posts:</a:t>
            </a:r>
            <a:r>
              <a:rPr lang="en" sz="1700">
                <a:solidFill>
                  <a:srgbClr val="000000"/>
                </a:solidFill>
                <a:latin typeface="Arial"/>
                <a:ea typeface="Arial"/>
                <a:cs typeface="Arial"/>
                <a:sym typeface="Arial"/>
              </a:rPr>
              <a:t> Step-by-step guides, user testimonials, FAQs</a:t>
            </a:r>
            <a:br>
              <a:rPr lang="en" sz="1700">
                <a:solidFill>
                  <a:srgbClr val="000000"/>
                </a:solidFill>
                <a:latin typeface="Arial"/>
                <a:ea typeface="Arial"/>
                <a:cs typeface="Arial"/>
                <a:sym typeface="Arial"/>
              </a:rPr>
            </a:br>
            <a:endParaRPr sz="12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 sz="1700">
                <a:solidFill>
                  <a:srgbClr val="000000"/>
                </a:solidFill>
                <a:latin typeface="Arial"/>
                <a:ea typeface="Arial"/>
                <a:cs typeface="Arial"/>
                <a:sym typeface="Arial"/>
              </a:rPr>
              <a:t>Engagement Posts:</a:t>
            </a:r>
            <a:r>
              <a:rPr lang="en" sz="1700">
                <a:solidFill>
                  <a:srgbClr val="000000"/>
                </a:solidFill>
                <a:latin typeface="Arial"/>
                <a:ea typeface="Arial"/>
                <a:cs typeface="Arial"/>
                <a:sym typeface="Arial"/>
              </a:rPr>
              <a:t> Polls, quizzes, “Tag a friend” style prompts</a:t>
            </a:r>
            <a:br>
              <a:rPr lang="en" sz="1700">
                <a:solidFill>
                  <a:srgbClr val="000000"/>
                </a:solidFill>
                <a:latin typeface="Arial"/>
                <a:ea typeface="Arial"/>
                <a:cs typeface="Arial"/>
                <a:sym typeface="Arial"/>
              </a:rPr>
            </a:br>
            <a:endParaRPr sz="12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 sz="1700">
                <a:solidFill>
                  <a:srgbClr val="000000"/>
                </a:solidFill>
                <a:latin typeface="Arial"/>
                <a:ea typeface="Arial"/>
                <a:cs typeface="Arial"/>
                <a:sym typeface="Arial"/>
              </a:rPr>
              <a:t>Event Promotions:</a:t>
            </a:r>
            <a:r>
              <a:rPr lang="en" sz="1700">
                <a:solidFill>
                  <a:srgbClr val="000000"/>
                </a:solidFill>
                <a:latin typeface="Arial"/>
                <a:ea typeface="Arial"/>
                <a:cs typeface="Arial"/>
                <a:sym typeface="Arial"/>
              </a:rPr>
              <a:t> Virtual meetups or community challenges</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2300">
              <a:solidFill>
                <a:schemeClr val="accent4"/>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64950" y="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Identify the Target Audience for the "Social Connect" App</a:t>
            </a:r>
            <a:endParaRPr sz="2400"/>
          </a:p>
        </p:txBody>
      </p:sp>
      <p:pic>
        <p:nvPicPr>
          <p:cNvPr id="81" name="Google Shape;81;p15"/>
          <p:cNvPicPr preferRelativeResize="0"/>
          <p:nvPr/>
        </p:nvPicPr>
        <p:blipFill>
          <a:blip r:embed="rId3">
            <a:alphaModFix/>
          </a:blip>
          <a:stretch>
            <a:fillRect/>
          </a:stretch>
        </p:blipFill>
        <p:spPr>
          <a:xfrm>
            <a:off x="0" y="816975"/>
            <a:ext cx="9144001" cy="43265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Blog post or newsletters.</a:t>
            </a:r>
            <a:endParaRPr sz="2700">
              <a:latin typeface="Arial"/>
              <a:ea typeface="Arial"/>
              <a:cs typeface="Arial"/>
              <a:sym typeface="Arial"/>
            </a:endParaRPr>
          </a:p>
        </p:txBody>
      </p:sp>
      <p:pic>
        <p:nvPicPr>
          <p:cNvPr id="247" name="Google Shape;247;p42"/>
          <p:cNvPicPr preferRelativeResize="0"/>
          <p:nvPr/>
        </p:nvPicPr>
        <p:blipFill>
          <a:blip r:embed="rId3">
            <a:alphaModFix/>
          </a:blip>
          <a:stretch>
            <a:fillRect/>
          </a:stretch>
        </p:blipFill>
        <p:spPr>
          <a:xfrm>
            <a:off x="0" y="1043050"/>
            <a:ext cx="9143998" cy="409564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Blog post or newsletters.</a:t>
            </a:r>
            <a:endParaRPr sz="2700">
              <a:latin typeface="Arial"/>
              <a:ea typeface="Arial"/>
              <a:cs typeface="Arial"/>
              <a:sym typeface="Arial"/>
            </a:endParaRPr>
          </a:p>
        </p:txBody>
      </p:sp>
      <p:pic>
        <p:nvPicPr>
          <p:cNvPr id="253" name="Google Shape;253;p43"/>
          <p:cNvPicPr preferRelativeResize="0"/>
          <p:nvPr/>
        </p:nvPicPr>
        <p:blipFill>
          <a:blip r:embed="rId3">
            <a:alphaModFix/>
          </a:blip>
          <a:stretch>
            <a:fillRect/>
          </a:stretch>
        </p:blipFill>
        <p:spPr>
          <a:xfrm>
            <a:off x="0" y="1010950"/>
            <a:ext cx="9143998" cy="4132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Blog post or newsletters.</a:t>
            </a:r>
            <a:endParaRPr sz="2700">
              <a:latin typeface="Arial"/>
              <a:ea typeface="Arial"/>
              <a:cs typeface="Arial"/>
              <a:sym typeface="Arial"/>
            </a:endParaRPr>
          </a:p>
        </p:txBody>
      </p:sp>
      <p:sp>
        <p:nvSpPr>
          <p:cNvPr id="259" name="Google Shape;259;p44"/>
          <p:cNvSpPr txBox="1"/>
          <p:nvPr>
            <p:ph idx="1" type="body"/>
          </p:nvPr>
        </p:nvSpPr>
        <p:spPr>
          <a:xfrm>
            <a:off x="0" y="1744650"/>
            <a:ext cx="9144000" cy="3353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120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3"/>
              </a:rPr>
              <a:t>https://www.manektech.com/blog/social-media-app-ideas</a:t>
            </a:r>
            <a:endParaRPr sz="1700">
              <a:solidFill>
                <a:srgbClr val="000000"/>
              </a:solidFill>
              <a:latin typeface="Arial"/>
              <a:ea typeface="Arial"/>
              <a:cs typeface="Arial"/>
              <a:sym typeface="Arial"/>
            </a:endParaRPr>
          </a:p>
          <a:p>
            <a:pPr indent="-336550" lvl="0" marL="457200" rtl="0" algn="l">
              <a:lnSpc>
                <a:spcPct val="150000"/>
              </a:lnSpc>
              <a:spcBef>
                <a:spcPts val="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4"/>
              </a:rPr>
              <a:t>https://codevian.com/blog/social-media-app-ideas-for-startups/</a:t>
            </a:r>
            <a:endParaRPr sz="1700">
              <a:solidFill>
                <a:srgbClr val="000000"/>
              </a:solidFill>
              <a:latin typeface="Arial"/>
              <a:ea typeface="Arial"/>
              <a:cs typeface="Arial"/>
              <a:sym typeface="Arial"/>
            </a:endParaRPr>
          </a:p>
          <a:p>
            <a:pPr indent="-336550" lvl="0" marL="457200" rtl="0" algn="l">
              <a:lnSpc>
                <a:spcPct val="150000"/>
              </a:lnSpc>
              <a:spcBef>
                <a:spcPts val="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5"/>
              </a:rPr>
              <a:t>https://buffer.com/resources/discover-content-ideas/</a:t>
            </a:r>
            <a:endParaRPr sz="1700">
              <a:solidFill>
                <a:srgbClr val="000000"/>
              </a:solidFill>
              <a:latin typeface="Arial"/>
              <a:ea typeface="Arial"/>
              <a:cs typeface="Arial"/>
              <a:sym typeface="Arial"/>
            </a:endParaRPr>
          </a:p>
          <a:p>
            <a:pPr indent="-336550" lvl="0" marL="457200" rtl="0" algn="l">
              <a:lnSpc>
                <a:spcPct val="150000"/>
              </a:lnSpc>
              <a:spcBef>
                <a:spcPts val="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6"/>
              </a:rPr>
              <a:t>https://linkitsoft.com/social-media-app-ideas/</a:t>
            </a:r>
            <a:endParaRPr sz="1700">
              <a:solidFill>
                <a:srgbClr val="000000"/>
              </a:solidFill>
              <a:latin typeface="Arial"/>
              <a:ea typeface="Arial"/>
              <a:cs typeface="Arial"/>
              <a:sym typeface="Arial"/>
            </a:endParaRPr>
          </a:p>
          <a:p>
            <a:pPr indent="-336550" lvl="0" marL="457200" rtl="0" algn="l">
              <a:lnSpc>
                <a:spcPct val="150000"/>
              </a:lnSpc>
              <a:spcBef>
                <a:spcPts val="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7"/>
              </a:rPr>
              <a:t>https://www.wordstream.com/blog/ws/2021/02/25/email-newsletter-ideas</a:t>
            </a:r>
            <a:endParaRPr sz="1700">
              <a:solidFill>
                <a:srgbClr val="000000"/>
              </a:solidFill>
              <a:latin typeface="Arial"/>
              <a:ea typeface="Arial"/>
              <a:cs typeface="Arial"/>
              <a:sym typeface="Arial"/>
            </a:endParaRPr>
          </a:p>
          <a:p>
            <a:pPr indent="-336550" lvl="0" marL="457200" rtl="0" algn="l">
              <a:lnSpc>
                <a:spcPct val="150000"/>
              </a:lnSpc>
              <a:spcBef>
                <a:spcPts val="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8"/>
              </a:rPr>
              <a:t>https://www.campaignmonitor.com/blog/email-marketing/must-have-newsletter-ideas/</a:t>
            </a:r>
            <a:endParaRPr sz="1700">
              <a:solidFill>
                <a:srgbClr val="000000"/>
              </a:solidFill>
              <a:latin typeface="Arial"/>
              <a:ea typeface="Arial"/>
              <a:cs typeface="Arial"/>
              <a:sym typeface="Arial"/>
            </a:endParaRPr>
          </a:p>
          <a:p>
            <a:pPr indent="-336550" lvl="0" marL="457200" rtl="0" algn="l">
              <a:lnSpc>
                <a:spcPct val="150000"/>
              </a:lnSpc>
              <a:spcBef>
                <a:spcPts val="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9"/>
              </a:rPr>
              <a:t>https://www.jasper.ai/blog/newsletter-content-ideas</a:t>
            </a:r>
            <a:endParaRPr sz="1700">
              <a:solidFill>
                <a:srgbClr val="000000"/>
              </a:solidFill>
              <a:latin typeface="Arial"/>
              <a:ea typeface="Arial"/>
              <a:cs typeface="Arial"/>
              <a:sym typeface="Arial"/>
            </a:endParaRPr>
          </a:p>
          <a:p>
            <a:pPr indent="-336550" lvl="0" marL="457200" rtl="0" algn="l">
              <a:lnSpc>
                <a:spcPct val="150000"/>
              </a:lnSpc>
              <a:spcBef>
                <a:spcPts val="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10"/>
              </a:rPr>
              <a:t>https://staffbase.com/blog/28-employee-newsletter-content-ideas/</a:t>
            </a:r>
            <a:endParaRPr sz="1700">
              <a:solidFill>
                <a:srgbClr val="000000"/>
              </a:solidFill>
              <a:latin typeface="Arial"/>
              <a:ea typeface="Arial"/>
              <a:cs typeface="Arial"/>
              <a:sym typeface="Arial"/>
            </a:endParaRPr>
          </a:p>
          <a:p>
            <a:pPr indent="0" lvl="0" marL="0" rtl="0" algn="l">
              <a:lnSpc>
                <a:spcPct val="150000"/>
              </a:lnSpc>
              <a:spcBef>
                <a:spcPts val="1200"/>
              </a:spcBef>
              <a:spcAft>
                <a:spcPts val="1200"/>
              </a:spcAft>
              <a:buNone/>
            </a:pPr>
            <a:r>
              <a:t/>
            </a:r>
            <a:endParaRPr sz="2300">
              <a:solidFill>
                <a:schemeClr val="accent4"/>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Blog post or newsletters.</a:t>
            </a:r>
            <a:endParaRPr sz="2700">
              <a:latin typeface="Arial"/>
              <a:ea typeface="Arial"/>
              <a:cs typeface="Arial"/>
              <a:sym typeface="Arial"/>
            </a:endParaRPr>
          </a:p>
        </p:txBody>
      </p:sp>
      <p:sp>
        <p:nvSpPr>
          <p:cNvPr id="265" name="Google Shape;265;p45"/>
          <p:cNvSpPr txBox="1"/>
          <p:nvPr>
            <p:ph idx="1" type="body"/>
          </p:nvPr>
        </p:nvSpPr>
        <p:spPr>
          <a:xfrm>
            <a:off x="0" y="1744650"/>
            <a:ext cx="9144000" cy="3353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2000">
                <a:solidFill>
                  <a:srgbClr val="000000"/>
                </a:solidFill>
                <a:latin typeface="Arial"/>
                <a:ea typeface="Arial"/>
                <a:cs typeface="Arial"/>
                <a:sym typeface="Arial"/>
              </a:rPr>
              <a:t>Blog Post &amp; Newsletter Ideas:</a:t>
            </a:r>
            <a:endParaRPr b="1" sz="20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b="1" lang="en" sz="1700">
                <a:solidFill>
                  <a:srgbClr val="000000"/>
                </a:solidFill>
                <a:latin typeface="Arial"/>
                <a:ea typeface="Arial"/>
                <a:cs typeface="Arial"/>
                <a:sym typeface="Arial"/>
              </a:rPr>
              <a:t>Networking Tips for Gen Z Professionals</a:t>
            </a:r>
            <a:br>
              <a:rPr b="1" lang="en" sz="1700">
                <a:solidFill>
                  <a:srgbClr val="000000"/>
                </a:solidFill>
                <a:latin typeface="Arial"/>
                <a:ea typeface="Arial"/>
                <a:cs typeface="Arial"/>
                <a:sym typeface="Arial"/>
              </a:rPr>
            </a:br>
            <a:endParaRPr b="1" sz="12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 sz="1700">
                <a:solidFill>
                  <a:srgbClr val="000000"/>
                </a:solidFill>
                <a:latin typeface="Arial"/>
                <a:ea typeface="Arial"/>
                <a:cs typeface="Arial"/>
                <a:sym typeface="Arial"/>
              </a:rPr>
              <a:t>How to Build Meaningful Friendships Online</a:t>
            </a:r>
            <a:br>
              <a:rPr b="1" lang="en" sz="1700">
                <a:solidFill>
                  <a:srgbClr val="000000"/>
                </a:solidFill>
                <a:latin typeface="Arial"/>
                <a:ea typeface="Arial"/>
                <a:cs typeface="Arial"/>
                <a:sym typeface="Arial"/>
              </a:rPr>
            </a:br>
            <a:endParaRPr b="1" sz="12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 sz="1700">
                <a:solidFill>
                  <a:srgbClr val="000000"/>
                </a:solidFill>
                <a:latin typeface="Arial"/>
                <a:ea typeface="Arial"/>
                <a:cs typeface="Arial"/>
                <a:sym typeface="Arial"/>
              </a:rPr>
              <a:t>User Spotlight: Stories from Our Community</a:t>
            </a:r>
            <a:br>
              <a:rPr b="1" lang="en" sz="1700">
                <a:solidFill>
                  <a:srgbClr val="000000"/>
                </a:solidFill>
                <a:latin typeface="Arial"/>
                <a:ea typeface="Arial"/>
                <a:cs typeface="Arial"/>
                <a:sym typeface="Arial"/>
              </a:rPr>
            </a:br>
            <a:endParaRPr b="1" sz="12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 sz="1700">
                <a:solidFill>
                  <a:srgbClr val="000000"/>
                </a:solidFill>
                <a:latin typeface="Arial"/>
                <a:ea typeface="Arial"/>
                <a:cs typeface="Arial"/>
                <a:sym typeface="Arial"/>
              </a:rPr>
              <a:t>What’s New: Feature Updates from Social Connect</a:t>
            </a:r>
            <a:br>
              <a:rPr b="1" lang="en" sz="1700">
                <a:solidFill>
                  <a:srgbClr val="000000"/>
                </a:solidFill>
                <a:latin typeface="Arial"/>
                <a:ea typeface="Arial"/>
                <a:cs typeface="Arial"/>
                <a:sym typeface="Arial"/>
              </a:rPr>
            </a:br>
            <a:endParaRPr b="1" sz="12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 sz="1700">
                <a:solidFill>
                  <a:srgbClr val="000000"/>
                </a:solidFill>
                <a:latin typeface="Arial"/>
                <a:ea typeface="Arial"/>
                <a:cs typeface="Arial"/>
                <a:sym typeface="Arial"/>
              </a:rPr>
              <a:t>Monthly Recap Newsletter:</a:t>
            </a:r>
            <a:r>
              <a:rPr lang="en" sz="1700">
                <a:solidFill>
                  <a:srgbClr val="000000"/>
                </a:solidFill>
                <a:latin typeface="Arial"/>
                <a:ea typeface="Arial"/>
                <a:cs typeface="Arial"/>
                <a:sym typeface="Arial"/>
              </a:rPr>
              <a:t> Highlights, upcoming events, testimonials</a:t>
            </a:r>
            <a:endParaRPr b="1" sz="260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6"/>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Paid ad copies and creatives.</a:t>
            </a:r>
            <a:endParaRPr sz="2700">
              <a:latin typeface="Arial"/>
              <a:ea typeface="Arial"/>
              <a:cs typeface="Arial"/>
              <a:sym typeface="Arial"/>
            </a:endParaRPr>
          </a:p>
        </p:txBody>
      </p:sp>
      <p:pic>
        <p:nvPicPr>
          <p:cNvPr id="271" name="Google Shape;271;p46"/>
          <p:cNvPicPr preferRelativeResize="0"/>
          <p:nvPr/>
        </p:nvPicPr>
        <p:blipFill>
          <a:blip r:embed="rId3">
            <a:alphaModFix/>
          </a:blip>
          <a:stretch>
            <a:fillRect/>
          </a:stretch>
        </p:blipFill>
        <p:spPr>
          <a:xfrm>
            <a:off x="0" y="1032375"/>
            <a:ext cx="9144000" cy="4111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Paid ad copies and creatives.</a:t>
            </a:r>
            <a:endParaRPr sz="2700">
              <a:latin typeface="Arial"/>
              <a:ea typeface="Arial"/>
              <a:cs typeface="Arial"/>
              <a:sym typeface="Arial"/>
            </a:endParaRPr>
          </a:p>
        </p:txBody>
      </p:sp>
      <p:pic>
        <p:nvPicPr>
          <p:cNvPr id="277" name="Google Shape;277;p47"/>
          <p:cNvPicPr preferRelativeResize="0"/>
          <p:nvPr/>
        </p:nvPicPr>
        <p:blipFill>
          <a:blip r:embed="rId3">
            <a:alphaModFix/>
          </a:blip>
          <a:stretch>
            <a:fillRect/>
          </a:stretch>
        </p:blipFill>
        <p:spPr>
          <a:xfrm>
            <a:off x="0" y="989600"/>
            <a:ext cx="9144000" cy="4153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8"/>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Paid ad copies and creatives.</a:t>
            </a:r>
            <a:endParaRPr sz="2700">
              <a:latin typeface="Arial"/>
              <a:ea typeface="Arial"/>
              <a:cs typeface="Arial"/>
              <a:sym typeface="Arial"/>
            </a:endParaRPr>
          </a:p>
        </p:txBody>
      </p:sp>
      <p:pic>
        <p:nvPicPr>
          <p:cNvPr id="283" name="Google Shape;283;p48"/>
          <p:cNvPicPr preferRelativeResize="0"/>
          <p:nvPr/>
        </p:nvPicPr>
        <p:blipFill>
          <a:blip r:embed="rId3">
            <a:alphaModFix/>
          </a:blip>
          <a:stretch>
            <a:fillRect/>
          </a:stretch>
        </p:blipFill>
        <p:spPr>
          <a:xfrm>
            <a:off x="0" y="1032350"/>
            <a:ext cx="9144002" cy="4111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9"/>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Paid ad copies and creatives.</a:t>
            </a:r>
            <a:endParaRPr sz="2700">
              <a:latin typeface="Arial"/>
              <a:ea typeface="Arial"/>
              <a:cs typeface="Arial"/>
              <a:sym typeface="Arial"/>
            </a:endParaRPr>
          </a:p>
        </p:txBody>
      </p:sp>
      <p:pic>
        <p:nvPicPr>
          <p:cNvPr id="289" name="Google Shape;289;p49"/>
          <p:cNvPicPr preferRelativeResize="0"/>
          <p:nvPr/>
        </p:nvPicPr>
        <p:blipFill>
          <a:blip r:embed="rId3">
            <a:alphaModFix/>
          </a:blip>
          <a:stretch>
            <a:fillRect/>
          </a:stretch>
        </p:blipFill>
        <p:spPr>
          <a:xfrm>
            <a:off x="0" y="1021675"/>
            <a:ext cx="9144000" cy="41218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Paid ad copies and creatives.</a:t>
            </a:r>
            <a:endParaRPr sz="2700">
              <a:latin typeface="Arial"/>
              <a:ea typeface="Arial"/>
              <a:cs typeface="Arial"/>
              <a:sym typeface="Arial"/>
            </a:endParaRPr>
          </a:p>
        </p:txBody>
      </p:sp>
      <p:sp>
        <p:nvSpPr>
          <p:cNvPr id="295" name="Google Shape;295;p50"/>
          <p:cNvSpPr txBox="1"/>
          <p:nvPr>
            <p:ph idx="1" type="body"/>
          </p:nvPr>
        </p:nvSpPr>
        <p:spPr>
          <a:xfrm>
            <a:off x="0" y="1744650"/>
            <a:ext cx="9144000" cy="3353400"/>
          </a:xfrm>
          <a:prstGeom prst="rect">
            <a:avLst/>
          </a:prstGeom>
        </p:spPr>
        <p:txBody>
          <a:bodyPr anchorCtr="0" anchor="t" bIns="91425" lIns="91425" spcFirstLastPara="1" rIns="91425" wrap="square" tIns="91425">
            <a:noAutofit/>
          </a:bodyPr>
          <a:lstStyle/>
          <a:p>
            <a:pPr indent="-336550" lvl="0" marL="457200" rtl="0" algn="l">
              <a:lnSpc>
                <a:spcPct val="200000"/>
              </a:lnSpc>
              <a:spcBef>
                <a:spcPts val="120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3"/>
              </a:rPr>
              <a:t>https://www.wordstream.com/blog/ws/2016/05/23/facebook-ad-examples</a:t>
            </a:r>
            <a:endParaRPr sz="1700">
              <a:solidFill>
                <a:srgbClr val="000000"/>
              </a:solidFill>
              <a:latin typeface="Arial"/>
              <a:ea typeface="Arial"/>
              <a:cs typeface="Arial"/>
              <a:sym typeface="Arial"/>
            </a:endParaRPr>
          </a:p>
          <a:p>
            <a:pPr indent="-336550" lvl="0" marL="457200" rtl="0" algn="l">
              <a:lnSpc>
                <a:spcPct val="200000"/>
              </a:lnSpc>
              <a:spcBef>
                <a:spcPts val="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4"/>
              </a:rPr>
              <a:t>https://klientboost.com/facebook/facebook-ad-examples/</a:t>
            </a:r>
            <a:endParaRPr sz="1700">
              <a:solidFill>
                <a:srgbClr val="000000"/>
              </a:solidFill>
              <a:latin typeface="Arial"/>
              <a:ea typeface="Arial"/>
              <a:cs typeface="Arial"/>
              <a:sym typeface="Arial"/>
            </a:endParaRPr>
          </a:p>
          <a:p>
            <a:pPr indent="-336550" lvl="0" marL="457200" rtl="0" algn="l">
              <a:lnSpc>
                <a:spcPct val="200000"/>
              </a:lnSpc>
              <a:spcBef>
                <a:spcPts val="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5"/>
              </a:rPr>
              <a:t>https://zapier.com/blog/google-ad-examples/</a:t>
            </a:r>
            <a:endParaRPr sz="1700">
              <a:solidFill>
                <a:srgbClr val="000000"/>
              </a:solidFill>
              <a:latin typeface="Arial"/>
              <a:ea typeface="Arial"/>
              <a:cs typeface="Arial"/>
              <a:sym typeface="Arial"/>
            </a:endParaRPr>
          </a:p>
          <a:p>
            <a:pPr indent="-336550" lvl="0" marL="457200" rtl="0" algn="l">
              <a:lnSpc>
                <a:spcPct val="200000"/>
              </a:lnSpc>
              <a:spcBef>
                <a:spcPts val="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6"/>
              </a:rPr>
              <a:t>https://www.engagebay.com/blog/google-ad-examples/</a:t>
            </a:r>
            <a:endParaRPr sz="1700">
              <a:solidFill>
                <a:srgbClr val="000000"/>
              </a:solidFill>
              <a:latin typeface="Arial"/>
              <a:ea typeface="Arial"/>
              <a:cs typeface="Arial"/>
              <a:sym typeface="Arial"/>
            </a:endParaRPr>
          </a:p>
          <a:p>
            <a:pPr indent="-336550" lvl="0" marL="457200" rtl="0" algn="l">
              <a:lnSpc>
                <a:spcPct val="200000"/>
              </a:lnSpc>
              <a:spcBef>
                <a:spcPts val="0"/>
              </a:spcBef>
              <a:spcAft>
                <a:spcPts val="0"/>
              </a:spcAft>
              <a:buClr>
                <a:srgbClr val="000000"/>
              </a:buClr>
              <a:buSzPts val="1700"/>
              <a:buFont typeface="Arial"/>
              <a:buChar char="●"/>
            </a:pPr>
            <a:r>
              <a:rPr lang="en" sz="1700" u="sng">
                <a:solidFill>
                  <a:schemeClr val="hlink"/>
                </a:solidFill>
                <a:latin typeface="Arial"/>
                <a:ea typeface="Arial"/>
                <a:cs typeface="Arial"/>
                <a:sym typeface="Arial"/>
                <a:hlinkClick r:id="rId7"/>
              </a:rPr>
              <a:t>https://megadigital.ai/en/blog/mobile-ad-examples/</a:t>
            </a:r>
            <a:endParaRPr sz="1700">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1"/>
          <p:cNvSpPr txBox="1"/>
          <p:nvPr>
            <p:ph type="title"/>
          </p:nvPr>
        </p:nvSpPr>
        <p:spPr>
          <a:xfrm>
            <a:off x="0" y="165725"/>
            <a:ext cx="9144000" cy="767700"/>
          </a:xfrm>
          <a:prstGeom prst="rect">
            <a:avLst/>
          </a:prstGeom>
        </p:spPr>
        <p:txBody>
          <a:bodyPr anchorCtr="0" anchor="b" bIns="91425" lIns="91425" spcFirstLastPara="1" rIns="91425" wrap="square" tIns="91425">
            <a:noAutofit/>
          </a:bodyPr>
          <a:lstStyle/>
          <a:p>
            <a:pPr indent="-221475" lvl="0" marL="919429" marR="430486" rtl="0" algn="ctr">
              <a:lnSpc>
                <a:spcPct val="115000"/>
              </a:lnSpc>
              <a:spcBef>
                <a:spcPts val="1626"/>
              </a:spcBef>
              <a:spcAft>
                <a:spcPts val="0"/>
              </a:spcAft>
              <a:buNone/>
            </a:pPr>
            <a:r>
              <a:rPr lang="en" sz="2700">
                <a:latin typeface="Arial"/>
                <a:ea typeface="Arial"/>
                <a:cs typeface="Arial"/>
                <a:sym typeface="Arial"/>
              </a:rPr>
              <a:t>Plan the Type of Social Media Content</a:t>
            </a:r>
            <a:endParaRPr sz="2700">
              <a:latin typeface="Arial"/>
              <a:ea typeface="Arial"/>
              <a:cs typeface="Arial"/>
              <a:sym typeface="Arial"/>
            </a:endParaRPr>
          </a:p>
          <a:p>
            <a:pPr indent="0" lvl="0" marL="0" marR="1065006" rtl="0" algn="ctr">
              <a:spcBef>
                <a:spcPts val="171"/>
              </a:spcBef>
              <a:spcAft>
                <a:spcPts val="0"/>
              </a:spcAft>
              <a:buNone/>
            </a:pPr>
            <a:r>
              <a:rPr lang="en" sz="1500">
                <a:latin typeface="Arial"/>
                <a:ea typeface="Arial"/>
                <a:cs typeface="Arial"/>
                <a:sym typeface="Arial"/>
              </a:rPr>
              <a:t>                        Paid ad copies and creatives.</a:t>
            </a:r>
            <a:endParaRPr sz="2700">
              <a:latin typeface="Arial"/>
              <a:ea typeface="Arial"/>
              <a:cs typeface="Arial"/>
              <a:sym typeface="Arial"/>
            </a:endParaRPr>
          </a:p>
        </p:txBody>
      </p:sp>
      <p:sp>
        <p:nvSpPr>
          <p:cNvPr id="301" name="Google Shape;301;p51"/>
          <p:cNvSpPr txBox="1"/>
          <p:nvPr>
            <p:ph idx="1" type="body"/>
          </p:nvPr>
        </p:nvSpPr>
        <p:spPr>
          <a:xfrm>
            <a:off x="76200" y="1668450"/>
            <a:ext cx="9144000" cy="3353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700">
                <a:solidFill>
                  <a:srgbClr val="000000"/>
                </a:solidFill>
                <a:latin typeface="Arial"/>
                <a:ea typeface="Arial"/>
                <a:cs typeface="Arial"/>
                <a:sym typeface="Arial"/>
              </a:rPr>
              <a:t>Ad Copy Ideas:</a:t>
            </a:r>
            <a:endParaRPr b="1" sz="1700">
              <a:solidFill>
                <a:srgbClr val="000000"/>
              </a:solidFill>
              <a:latin typeface="Arial"/>
              <a:ea typeface="Arial"/>
              <a:cs typeface="Arial"/>
              <a:sym typeface="Arial"/>
            </a:endParaRPr>
          </a:p>
          <a:p>
            <a:pPr indent="-311150" lvl="0" marL="457200" rtl="0" algn="l">
              <a:spcBef>
                <a:spcPts val="1200"/>
              </a:spcBef>
              <a:spcAft>
                <a:spcPts val="0"/>
              </a:spcAft>
              <a:buClr>
                <a:srgbClr val="000000"/>
              </a:buClr>
              <a:buSzPts val="1300"/>
              <a:buFont typeface="Arial"/>
              <a:buChar char="●"/>
            </a:pPr>
            <a:r>
              <a:rPr lang="en" sz="1300">
                <a:solidFill>
                  <a:srgbClr val="000000"/>
                </a:solidFill>
                <a:latin typeface="Arial"/>
                <a:ea typeface="Arial"/>
                <a:cs typeface="Arial"/>
                <a:sym typeface="Arial"/>
              </a:rPr>
              <a:t>“Find your tribe with Social Connect! Discover real connections today.”</a:t>
            </a:r>
            <a:br>
              <a:rPr lang="en" sz="1300">
                <a:solidFill>
                  <a:srgbClr val="000000"/>
                </a:solidFill>
                <a:latin typeface="Arial"/>
                <a:ea typeface="Arial"/>
                <a:cs typeface="Arial"/>
                <a:sym typeface="Arial"/>
              </a:rPr>
            </a:br>
            <a:endParaRPr sz="4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“Tired of endless scrolling? Join events, connect meaningfully — Download Now.”</a:t>
            </a:r>
            <a:br>
              <a:rPr lang="en" sz="1300">
                <a:solidFill>
                  <a:srgbClr val="000000"/>
                </a:solidFill>
                <a:latin typeface="Arial"/>
                <a:ea typeface="Arial"/>
                <a:cs typeface="Arial"/>
                <a:sym typeface="Arial"/>
              </a:rPr>
            </a:br>
            <a:endParaRPr sz="4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“The smarter way to network! Build your future with Social Connect.”</a:t>
            </a:r>
            <a:br>
              <a:rPr lang="en" sz="1300">
                <a:solidFill>
                  <a:srgbClr val="000000"/>
                </a:solidFill>
                <a:latin typeface="Arial"/>
                <a:ea typeface="Arial"/>
                <a:cs typeface="Arial"/>
                <a:sym typeface="Arial"/>
              </a:rPr>
            </a:br>
            <a:endParaRPr sz="800">
              <a:solidFill>
                <a:srgbClr val="000000"/>
              </a:solidFill>
              <a:latin typeface="Arial"/>
              <a:ea typeface="Arial"/>
              <a:cs typeface="Arial"/>
              <a:sym typeface="Arial"/>
            </a:endParaRPr>
          </a:p>
          <a:p>
            <a:pPr indent="0" lvl="0" marL="0" rtl="0" algn="l">
              <a:spcBef>
                <a:spcPts val="1200"/>
              </a:spcBef>
              <a:spcAft>
                <a:spcPts val="0"/>
              </a:spcAft>
              <a:buNone/>
            </a:pPr>
            <a:r>
              <a:rPr b="1" lang="en" sz="1700">
                <a:solidFill>
                  <a:srgbClr val="000000"/>
                </a:solidFill>
                <a:latin typeface="Arial"/>
                <a:ea typeface="Arial"/>
                <a:cs typeface="Arial"/>
                <a:sym typeface="Arial"/>
              </a:rPr>
              <a:t>Creative Ideas:</a:t>
            </a:r>
            <a:endParaRPr b="1" sz="1700">
              <a:solidFill>
                <a:srgbClr val="000000"/>
              </a:solidFill>
              <a:latin typeface="Arial"/>
              <a:ea typeface="Arial"/>
              <a:cs typeface="Arial"/>
              <a:sym typeface="Arial"/>
            </a:endParaRPr>
          </a:p>
          <a:p>
            <a:pPr indent="-311150" lvl="0" marL="457200" rtl="0" algn="l">
              <a:spcBef>
                <a:spcPts val="1200"/>
              </a:spcBef>
              <a:spcAft>
                <a:spcPts val="0"/>
              </a:spcAft>
              <a:buClr>
                <a:srgbClr val="000000"/>
              </a:buClr>
              <a:buSzPts val="1300"/>
              <a:buFont typeface="Arial"/>
              <a:buChar char="●"/>
            </a:pPr>
            <a:r>
              <a:rPr lang="en" sz="1300">
                <a:solidFill>
                  <a:srgbClr val="000000"/>
                </a:solidFill>
                <a:latin typeface="Arial"/>
                <a:ea typeface="Arial"/>
                <a:cs typeface="Arial"/>
                <a:sym typeface="Arial"/>
              </a:rPr>
              <a:t>Bright, colorful app mockups</a:t>
            </a:r>
            <a:br>
              <a:rPr lang="en" sz="1300">
                <a:solidFill>
                  <a:srgbClr val="000000"/>
                </a:solidFill>
                <a:latin typeface="Arial"/>
                <a:ea typeface="Arial"/>
                <a:cs typeface="Arial"/>
                <a:sym typeface="Arial"/>
              </a:rPr>
            </a:br>
            <a:endParaRPr sz="4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Faces of diverse users</a:t>
            </a:r>
            <a:br>
              <a:rPr lang="en" sz="1300">
                <a:solidFill>
                  <a:srgbClr val="000000"/>
                </a:solidFill>
                <a:latin typeface="Arial"/>
                <a:ea typeface="Arial"/>
                <a:cs typeface="Arial"/>
                <a:sym typeface="Arial"/>
              </a:rPr>
            </a:br>
            <a:endParaRPr sz="4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Short 6-second video with feature highlights</a:t>
            </a:r>
            <a:br>
              <a:rPr lang="en" sz="1300">
                <a:solidFill>
                  <a:srgbClr val="000000"/>
                </a:solidFill>
                <a:latin typeface="Arial"/>
                <a:ea typeface="Arial"/>
                <a:cs typeface="Arial"/>
                <a:sym typeface="Arial"/>
              </a:rPr>
            </a:br>
            <a:endParaRPr sz="4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Screenshots of the app UI</a:t>
            </a:r>
            <a:endParaRPr b="1" sz="22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6"/>
          <p:cNvPicPr preferRelativeResize="0"/>
          <p:nvPr/>
        </p:nvPicPr>
        <p:blipFill>
          <a:blip r:embed="rId3">
            <a:alphaModFix/>
          </a:blip>
          <a:stretch>
            <a:fillRect/>
          </a:stretch>
        </p:blipFill>
        <p:spPr>
          <a:xfrm>
            <a:off x="0" y="849050"/>
            <a:ext cx="9144001" cy="4294450"/>
          </a:xfrm>
          <a:prstGeom prst="rect">
            <a:avLst/>
          </a:prstGeom>
          <a:noFill/>
          <a:ln>
            <a:noFill/>
          </a:ln>
        </p:spPr>
      </p:pic>
      <p:sp>
        <p:nvSpPr>
          <p:cNvPr id="87" name="Google Shape;87;p16"/>
          <p:cNvSpPr txBox="1"/>
          <p:nvPr>
            <p:ph type="title"/>
          </p:nvPr>
        </p:nvSpPr>
        <p:spPr>
          <a:xfrm>
            <a:off x="364950" y="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Identify the Target Audience for the "Social Connect" App</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5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307" name="Google Shape;307;p52"/>
          <p:cNvSpPr txBox="1"/>
          <p:nvPr/>
        </p:nvSpPr>
        <p:spPr>
          <a:xfrm>
            <a:off x="311850" y="224550"/>
            <a:ext cx="8520600" cy="3416400"/>
          </a:xfrm>
          <a:prstGeom prst="rect">
            <a:avLst/>
          </a:prstGeom>
          <a:noFill/>
          <a:ln>
            <a:noFill/>
          </a:ln>
        </p:spPr>
        <p:txBody>
          <a:bodyPr anchorCtr="0" anchor="t" bIns="91425" lIns="91425" spcFirstLastPara="1" rIns="91425" wrap="square" tIns="91425">
            <a:noAutofit/>
          </a:bodyPr>
          <a:lstStyle/>
          <a:p>
            <a:pPr indent="0" lvl="0" marL="495" rtl="0" algn="ctr">
              <a:spcBef>
                <a:spcPts val="4101"/>
              </a:spcBef>
              <a:spcAft>
                <a:spcPts val="0"/>
              </a:spcAft>
              <a:buNone/>
            </a:pPr>
            <a:r>
              <a:rPr b="1" lang="en" sz="3000">
                <a:solidFill>
                  <a:schemeClr val="accent4"/>
                </a:solidFill>
              </a:rPr>
              <a:t>Week 1:</a:t>
            </a:r>
            <a:endParaRPr b="1" sz="3000">
              <a:solidFill>
                <a:schemeClr val="accent4"/>
              </a:solidFill>
            </a:endParaRPr>
          </a:p>
          <a:p>
            <a:pPr indent="0" lvl="0" marL="495" rtl="0" algn="ctr">
              <a:spcBef>
                <a:spcPts val="4101"/>
              </a:spcBef>
              <a:spcAft>
                <a:spcPts val="0"/>
              </a:spcAft>
              <a:buNone/>
            </a:pPr>
            <a:r>
              <a:rPr b="1" lang="en" sz="3000">
                <a:solidFill>
                  <a:schemeClr val="accent4"/>
                </a:solidFill>
              </a:rPr>
              <a:t>Research and Campaign Planning </a:t>
            </a:r>
            <a:endParaRPr sz="2960">
              <a:solidFill>
                <a:schemeClr val="accent4"/>
              </a:solidFill>
            </a:endParaRPr>
          </a:p>
        </p:txBody>
      </p:sp>
      <p:sp>
        <p:nvSpPr>
          <p:cNvPr id="308" name="Google Shape;308;p52"/>
          <p:cNvSpPr txBox="1"/>
          <p:nvPr/>
        </p:nvSpPr>
        <p:spPr>
          <a:xfrm>
            <a:off x="-152100" y="2744200"/>
            <a:ext cx="9296100" cy="1316700"/>
          </a:xfrm>
          <a:prstGeom prst="rect">
            <a:avLst/>
          </a:prstGeom>
          <a:noFill/>
          <a:ln>
            <a:noFill/>
          </a:ln>
        </p:spPr>
        <p:txBody>
          <a:bodyPr anchorCtr="0" anchor="t" bIns="91425" lIns="91425" spcFirstLastPara="1" rIns="91425" wrap="square" tIns="91425">
            <a:spAutoFit/>
          </a:bodyPr>
          <a:lstStyle/>
          <a:p>
            <a:pPr indent="0" lvl="0" marL="230416" rtl="0" algn="l">
              <a:lnSpc>
                <a:spcPct val="200000"/>
              </a:lnSpc>
              <a:spcBef>
                <a:spcPts val="171"/>
              </a:spcBef>
              <a:spcAft>
                <a:spcPts val="0"/>
              </a:spcAft>
              <a:buNone/>
            </a:pPr>
            <a:r>
              <a:rPr b="1" lang="en" sz="2000">
                <a:solidFill>
                  <a:schemeClr val="lt1"/>
                </a:solidFill>
              </a:rPr>
              <a:t>Approval and Feedback </a:t>
            </a:r>
            <a:endParaRPr b="1" sz="2000">
              <a:solidFill>
                <a:schemeClr val="lt1"/>
              </a:solidFill>
            </a:endParaRPr>
          </a:p>
          <a:p>
            <a:pPr indent="0" lvl="0" marL="0" marR="623286" rtl="0" algn="r">
              <a:lnSpc>
                <a:spcPct val="200000"/>
              </a:lnSpc>
              <a:spcBef>
                <a:spcPts val="1626"/>
              </a:spcBef>
              <a:spcAft>
                <a:spcPts val="0"/>
              </a:spcAft>
              <a:buNone/>
            </a:pPr>
            <a:r>
              <a:rPr lang="en" sz="2000">
                <a:solidFill>
                  <a:schemeClr val="lt1"/>
                </a:solidFill>
              </a:rPr>
              <a:t>○ Submit the campaign plan to your team leader for review and feedback.</a:t>
            </a:r>
            <a:endParaRPr b="1" sz="2900">
              <a:solidFill>
                <a:schemeClr val="lt1"/>
              </a:solidFill>
            </a:endParaRPr>
          </a:p>
        </p:txBody>
      </p:sp>
      <p:sp>
        <p:nvSpPr>
          <p:cNvPr id="309" name="Google Shape;309;p52"/>
          <p:cNvSpPr txBox="1"/>
          <p:nvPr/>
        </p:nvSpPr>
        <p:spPr>
          <a:xfrm>
            <a:off x="630900" y="4060900"/>
            <a:ext cx="7273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hlink"/>
                </a:solidFill>
                <a:hlinkClick r:id="rId4"/>
              </a:rPr>
              <a:t>https://github.com/asimansari2050/Muhammad-Asim---DHC-341---Week-1/</a:t>
            </a:r>
            <a:endParaRPr b="1" sz="15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3"/>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315" name="Google Shape;315;p53"/>
          <p:cNvSpPr txBox="1"/>
          <p:nvPr>
            <p:ph type="title"/>
          </p:nvPr>
        </p:nvSpPr>
        <p:spPr>
          <a:xfrm>
            <a:off x="50" y="488250"/>
            <a:ext cx="91440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Week 1 Completed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64950" y="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Identify the Target Audience for the "Social Connect" App</a:t>
            </a:r>
            <a:endParaRPr sz="2400"/>
          </a:p>
        </p:txBody>
      </p:sp>
      <p:pic>
        <p:nvPicPr>
          <p:cNvPr id="93" name="Google Shape;93;p17"/>
          <p:cNvPicPr preferRelativeResize="0"/>
          <p:nvPr/>
        </p:nvPicPr>
        <p:blipFill>
          <a:blip r:embed="rId3">
            <a:alphaModFix/>
          </a:blip>
          <a:stretch>
            <a:fillRect/>
          </a:stretch>
        </p:blipFill>
        <p:spPr>
          <a:xfrm>
            <a:off x="0" y="883711"/>
            <a:ext cx="9144002" cy="42597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idx="1" type="body"/>
          </p:nvPr>
        </p:nvSpPr>
        <p:spPr>
          <a:xfrm>
            <a:off x="0" y="1715900"/>
            <a:ext cx="60546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https://www.statista.com/topics/1164/social-networks/</a:t>
            </a:r>
            <a:endParaRPr sz="1800"/>
          </a:p>
          <a:p>
            <a:pPr indent="0" lvl="0" marL="0" rtl="0" algn="l">
              <a:spcBef>
                <a:spcPts val="1600"/>
              </a:spcBef>
              <a:spcAft>
                <a:spcPts val="0"/>
              </a:spcAft>
              <a:buNone/>
            </a:pPr>
            <a:r>
              <a:rPr lang="en" sz="1800" u="sng">
                <a:solidFill>
                  <a:schemeClr val="hlink"/>
                </a:solidFill>
                <a:hlinkClick r:id="rId4"/>
              </a:rPr>
              <a:t>https://blog.hootsuite.com/social-media-target-audience/</a:t>
            </a:r>
            <a:endParaRPr sz="1800"/>
          </a:p>
          <a:p>
            <a:pPr indent="0" lvl="0" marL="0" rtl="0" algn="l">
              <a:spcBef>
                <a:spcPts val="1600"/>
              </a:spcBef>
              <a:spcAft>
                <a:spcPts val="0"/>
              </a:spcAft>
              <a:buNone/>
            </a:pPr>
            <a:r>
              <a:rPr lang="en" sz="1800" u="sng">
                <a:solidFill>
                  <a:schemeClr val="hlink"/>
                </a:solidFill>
                <a:hlinkClick r:id="rId5"/>
              </a:rPr>
              <a:t>https://www.similarweb.com/top-websites/computers-electronics-and-technology/social-networks-and-online-communities/</a:t>
            </a:r>
            <a:endParaRPr sz="1800"/>
          </a:p>
          <a:p>
            <a:pPr indent="0" lvl="0" marL="0" rtl="0" algn="l">
              <a:spcBef>
                <a:spcPts val="1600"/>
              </a:spcBef>
              <a:spcAft>
                <a:spcPts val="0"/>
              </a:spcAft>
              <a:buNone/>
            </a:pPr>
            <a:r>
              <a:rPr lang="en" sz="1800" u="sng">
                <a:solidFill>
                  <a:schemeClr val="hlink"/>
                </a:solidFill>
                <a:hlinkClick r:id="rId6"/>
              </a:rPr>
              <a:t>https://blog.hubspot.com/blog/tabid/6307/bid/5326/learning-from-leaders-the-inc-500-and-social-media-usage.aspx</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800"/>
          </a:p>
        </p:txBody>
      </p:sp>
      <p:sp>
        <p:nvSpPr>
          <p:cNvPr id="99" name="Google Shape;99;p18"/>
          <p:cNvSpPr txBox="1"/>
          <p:nvPr>
            <p:ph type="title"/>
          </p:nvPr>
        </p:nvSpPr>
        <p:spPr>
          <a:xfrm>
            <a:off x="364950" y="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Identify the Target Audience for the "Social Connect" App</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64950" y="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Identify the Target Audience for the "Social Connect" App</a:t>
            </a:r>
            <a:endParaRPr sz="2400"/>
          </a:p>
        </p:txBody>
      </p:sp>
      <p:sp>
        <p:nvSpPr>
          <p:cNvPr id="105" name="Google Shape;105;p19"/>
          <p:cNvSpPr txBox="1"/>
          <p:nvPr>
            <p:ph idx="1" type="body"/>
          </p:nvPr>
        </p:nvSpPr>
        <p:spPr>
          <a:xfrm>
            <a:off x="0" y="1790100"/>
            <a:ext cx="9144000" cy="3353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600">
                <a:solidFill>
                  <a:srgbClr val="000000"/>
                </a:solidFill>
                <a:latin typeface="Arial"/>
                <a:ea typeface="Arial"/>
                <a:cs typeface="Arial"/>
                <a:sym typeface="Arial"/>
              </a:rPr>
              <a:t>Based on online research and user behavior trends, the ideal target audience for Social Connect includes:</a:t>
            </a:r>
            <a:endParaRPr b="1"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b="1" lang="en" sz="1600">
                <a:solidFill>
                  <a:srgbClr val="000000"/>
                </a:solidFill>
                <a:latin typeface="Arial"/>
                <a:ea typeface="Arial"/>
                <a:cs typeface="Arial"/>
                <a:sym typeface="Arial"/>
              </a:rPr>
              <a:t>Age:</a:t>
            </a:r>
            <a:r>
              <a:rPr lang="en" sz="1600">
                <a:solidFill>
                  <a:srgbClr val="000000"/>
                </a:solidFill>
                <a:latin typeface="Arial"/>
                <a:ea typeface="Arial"/>
                <a:cs typeface="Arial"/>
                <a:sym typeface="Arial"/>
              </a:rPr>
              <a:t> 18–34 years</a:t>
            </a:r>
            <a:br>
              <a:rPr lang="en"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Demographics:</a:t>
            </a:r>
            <a:r>
              <a:rPr lang="en" sz="1600">
                <a:solidFill>
                  <a:srgbClr val="000000"/>
                </a:solidFill>
                <a:latin typeface="Arial"/>
                <a:ea typeface="Arial"/>
                <a:cs typeface="Arial"/>
                <a:sym typeface="Arial"/>
              </a:rPr>
              <a:t> College students, early-career professionals, freelancers, entrepreneurs</a:t>
            </a:r>
            <a:br>
              <a:rPr lang="en"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Interests:</a:t>
            </a:r>
            <a:r>
              <a:rPr lang="en" sz="1600">
                <a:solidFill>
                  <a:srgbClr val="000000"/>
                </a:solidFill>
                <a:latin typeface="Arial"/>
                <a:ea typeface="Arial"/>
                <a:cs typeface="Arial"/>
                <a:sym typeface="Arial"/>
              </a:rPr>
              <a:t> Networking, personal development, attending events, using productivity tools</a:t>
            </a:r>
            <a:br>
              <a:rPr lang="en"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Tech behavior:</a:t>
            </a:r>
            <a:r>
              <a:rPr lang="en" sz="1600">
                <a:solidFill>
                  <a:srgbClr val="000000"/>
                </a:solidFill>
                <a:latin typeface="Arial"/>
                <a:ea typeface="Arial"/>
                <a:cs typeface="Arial"/>
                <a:sym typeface="Arial"/>
              </a:rPr>
              <a:t> Highly active on Instagram, LinkedIn, and mobile apps</a:t>
            </a:r>
            <a:endParaRPr sz="1600">
              <a:solidFill>
                <a:srgbClr val="000000"/>
              </a:solidFill>
              <a:latin typeface="Arial"/>
              <a:ea typeface="Arial"/>
              <a:cs typeface="Arial"/>
              <a:sym typeface="Arial"/>
            </a:endParaRPr>
          </a:p>
          <a:p>
            <a:pPr indent="0" lvl="0" marL="0" rtl="0" algn="l">
              <a:spcBef>
                <a:spcPts val="1200"/>
              </a:spcBef>
              <a:spcAft>
                <a:spcPts val="1600"/>
              </a:spcAft>
              <a:buNone/>
            </a:pPr>
            <a:r>
              <a:t/>
            </a:r>
            <a:endParaRPr sz="2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64950" y="0"/>
            <a:ext cx="88227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Research Competitors and Their Digital Marketing Strategies</a:t>
            </a:r>
            <a:endParaRPr sz="2400"/>
          </a:p>
        </p:txBody>
      </p:sp>
      <p:sp>
        <p:nvSpPr>
          <p:cNvPr id="111" name="Google Shape;111;p20"/>
          <p:cNvSpPr txBox="1"/>
          <p:nvPr>
            <p:ph idx="1" type="body"/>
          </p:nvPr>
        </p:nvSpPr>
        <p:spPr>
          <a:xfrm>
            <a:off x="0" y="1790100"/>
            <a:ext cx="9144000" cy="3353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600">
                <a:solidFill>
                  <a:srgbClr val="000000"/>
                </a:solidFill>
                <a:latin typeface="Arial"/>
                <a:ea typeface="Arial"/>
                <a:cs typeface="Arial"/>
                <a:sym typeface="Arial"/>
              </a:rPr>
              <a:t>I did research on three competitors:</a:t>
            </a:r>
            <a:endParaRPr b="1"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Bumble BFF</a:t>
            </a:r>
            <a:br>
              <a:rPr lang="en"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LinkedIn App</a:t>
            </a:r>
            <a:br>
              <a:rPr lang="en"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MeetUp</a:t>
            </a:r>
            <a:br>
              <a:rPr lang="en" sz="1600">
                <a:solidFill>
                  <a:srgbClr val="000000"/>
                </a:solidFill>
                <a:latin typeface="Arial"/>
                <a:ea typeface="Arial"/>
                <a:cs typeface="Arial"/>
                <a:sym typeface="Arial"/>
              </a:rPr>
            </a:br>
            <a:endParaRPr sz="1600">
              <a:solidFill>
                <a:srgbClr val="000000"/>
              </a:solidFill>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0" rtl="0" algn="l">
              <a:spcBef>
                <a:spcPts val="1200"/>
              </a:spcBef>
              <a:spcAft>
                <a:spcPts val="1600"/>
              </a:spcAft>
              <a:buNone/>
            </a:pPr>
            <a:r>
              <a:t/>
            </a:r>
            <a:endParaRPr sz="2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64950" y="0"/>
            <a:ext cx="88227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Research Competitors and Their Digital Marketing Strategies</a:t>
            </a:r>
            <a:endParaRPr sz="2400"/>
          </a:p>
        </p:txBody>
      </p:sp>
      <p:pic>
        <p:nvPicPr>
          <p:cNvPr id="117" name="Google Shape;117;p21"/>
          <p:cNvPicPr preferRelativeResize="0"/>
          <p:nvPr/>
        </p:nvPicPr>
        <p:blipFill>
          <a:blip r:embed="rId3">
            <a:alphaModFix/>
          </a:blip>
          <a:stretch>
            <a:fillRect/>
          </a:stretch>
        </p:blipFill>
        <p:spPr>
          <a:xfrm>
            <a:off x="0" y="874462"/>
            <a:ext cx="9144001" cy="42383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